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p:regular r:id="rId59"/>
      <p:bold r:id="rId60"/>
      <p:italic r:id="rId61"/>
      <p:boldItalic r:id="rId62"/>
    </p:embeddedFont>
    <p:embeddedFont>
      <p:font typeface="Montserrat"/>
      <p:regular r:id="rId63"/>
      <p:bold r:id="rId64"/>
      <p:italic r:id="rId65"/>
      <p:boldItalic r:id="rId66"/>
    </p:embeddedFont>
    <p:embeddedFont>
      <p:font typeface="Helvetica Neue"/>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125019-3863-4424-B62F-E7AB17A91CB6}">
  <a:tblStyle styleId="{5C125019-3863-4424-B62F-E7AB17A91CB6}" styleName="Table_0">
    <a:wholeTbl>
      <a:tcTxStyle b="off"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381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381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381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HelveticaNeue-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6.xml"/><Relationship Id="rId66" Type="http://schemas.openxmlformats.org/officeDocument/2006/relationships/font" Target="fonts/Montserrat-boldItalic.fntdata"/><Relationship Id="rId21" Type="http://schemas.openxmlformats.org/officeDocument/2006/relationships/slide" Target="slides/slide15.xml"/><Relationship Id="rId65" Type="http://schemas.openxmlformats.org/officeDocument/2006/relationships/font" Target="fonts/Montserrat-italic.fntdata"/><Relationship Id="rId24" Type="http://schemas.openxmlformats.org/officeDocument/2006/relationships/slide" Target="slides/slide18.xml"/><Relationship Id="rId68" Type="http://schemas.openxmlformats.org/officeDocument/2006/relationships/font" Target="fonts/HelveticaNeue-bold.fntdata"/><Relationship Id="rId23" Type="http://schemas.openxmlformats.org/officeDocument/2006/relationships/slide" Target="slides/slide17.xml"/><Relationship Id="rId67" Type="http://schemas.openxmlformats.org/officeDocument/2006/relationships/font" Target="fonts/HelveticaNeue-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e063ba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e063ba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5e063ba5f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5e063ba5f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e063ba5f1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e063ba5f1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e063ba5f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5e063ba5f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39e8f8f34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39e8f8f34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39e8f8f3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d39e8f8f3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39e8f8f3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39e8f8f3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39e8f8f34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d39e8f8f3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5e063ba5f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5e063ba5f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1f971031a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1f971031a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5c8dabcf88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c8dabcf88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39e8f8f3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d39e8f8f34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39e8f8f34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39e8f8f34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d39e8f8f34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d39e8f8f34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d39e8f8f34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d39e8f8f34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39e8f8f34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d39e8f8f34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5e063ba5f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5e063ba5f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431649da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c431649da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5e063ba5f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5e063ba5f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Char char="●"/>
            </a:pPr>
            <a:r>
              <a:rPr lang="en-GB" sz="1800">
                <a:solidFill>
                  <a:srgbClr val="595959"/>
                </a:solidFill>
              </a:rPr>
              <a:t>VerilogEval (2023)</a:t>
            </a:r>
            <a:endParaRPr sz="18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Finetuned CodeGen Model</a:t>
            </a:r>
            <a:endParaRPr sz="14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Benchmarks from HDLBits</a:t>
            </a:r>
            <a:endParaRPr sz="1400">
              <a:solidFill>
                <a:srgbClr val="595959"/>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39e8f8f3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d39e8f8f3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5e063ba5f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5e063ba5f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Char char="●"/>
            </a:pPr>
            <a:r>
              <a:rPr lang="en-GB" sz="1800">
                <a:solidFill>
                  <a:srgbClr val="595959"/>
                </a:solidFill>
              </a:rPr>
              <a:t>RTLCoder (2024)</a:t>
            </a:r>
            <a:endParaRPr sz="18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Finetuned over Mistral and DeepSeek models</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GB" sz="1400">
                <a:solidFill>
                  <a:srgbClr val="595959"/>
                </a:solidFill>
              </a:rPr>
              <a:t>CodeV</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GB" sz="1400">
                <a:solidFill>
                  <a:srgbClr val="595959"/>
                </a:solidFill>
              </a:rPr>
              <a:t>BetterV</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GB" sz="1400">
                <a:solidFill>
                  <a:srgbClr val="595959"/>
                </a:solidFill>
              </a:rPr>
              <a:t>CL-Verilog</a:t>
            </a:r>
            <a:endParaRPr sz="14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Trained over CodeLlama</a:t>
            </a:r>
            <a:endParaRPr sz="1400">
              <a:solidFill>
                <a:srgbClr val="59595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e2ccab4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e2ccab4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5e063ba5f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5e063ba5f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t/>
            </a:r>
            <a:endParaRPr sz="1400">
              <a:solidFill>
                <a:srgbClr val="595959"/>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d39e8f8f3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d39e8f8f3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d39e8f8f3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d39e8f8f3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d39e8f8f3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d39e8f8f3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c431649da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c431649da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5e063ba5f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5e063ba5f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Char char="●"/>
            </a:pPr>
            <a:r>
              <a:rPr lang="en-GB" sz="1800">
                <a:solidFill>
                  <a:srgbClr val="595959"/>
                </a:solidFill>
              </a:rPr>
              <a:t>RTLCoder (2024)</a:t>
            </a:r>
            <a:endParaRPr sz="18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Finetuned over Mistral and DeepSeek models</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GB" sz="1400">
                <a:solidFill>
                  <a:srgbClr val="595959"/>
                </a:solidFill>
              </a:rPr>
              <a:t>CodeV</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GB" sz="1400">
                <a:solidFill>
                  <a:srgbClr val="595959"/>
                </a:solidFill>
              </a:rPr>
              <a:t>BetterV</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GB" sz="1400">
                <a:solidFill>
                  <a:srgbClr val="595959"/>
                </a:solidFill>
              </a:rPr>
              <a:t>CL-Verilog</a:t>
            </a:r>
            <a:endParaRPr sz="14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Trained over CodeLlama</a:t>
            </a:r>
            <a:endParaRPr sz="1400">
              <a:solidFill>
                <a:srgbClr val="595959"/>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5df252df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5df252df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5df252df3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5df252df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5df252df3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5df252df3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5df252df3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5df252df3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e2ccab4a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de2ccab4a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5e063ba5f1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5e063ba5f1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Char char="●"/>
            </a:pPr>
            <a:r>
              <a:rPr lang="en-GB" sz="1800">
                <a:solidFill>
                  <a:srgbClr val="595959"/>
                </a:solidFill>
              </a:rPr>
              <a:t>RTLCoder (2024)</a:t>
            </a:r>
            <a:endParaRPr sz="18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Finetuned over Mistral and DeepSeek models</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GB" sz="1400">
                <a:solidFill>
                  <a:srgbClr val="595959"/>
                </a:solidFill>
              </a:rPr>
              <a:t>CodeV</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GB" sz="1400">
                <a:solidFill>
                  <a:srgbClr val="595959"/>
                </a:solidFill>
              </a:rPr>
              <a:t>BetterV</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GB" sz="1400">
                <a:solidFill>
                  <a:srgbClr val="595959"/>
                </a:solidFill>
              </a:rPr>
              <a:t>CL-Verilog</a:t>
            </a:r>
            <a:endParaRPr sz="14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Trained over CodeLlama</a:t>
            </a:r>
            <a:endParaRPr sz="1400">
              <a:solidFill>
                <a:srgbClr val="595959"/>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5e048be89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5e048be89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5e048be89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5e048be89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5e048be89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5e048be89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5e063ba5f1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5e063ba5f1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5e063ba5f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5e063ba5f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5e063ba5f1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5e063ba5f1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de2ccab4ae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de2ccab4ae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Firstly, what are Large Language Models? These are machine learning models that have been trained over billions of lines of open-source code, granting them the ability to write new code. They’ve garnered plenty of media and research attention due to their surprising capabilities, and it seems that we can hardly read any tech news lately without being bombarded with the latest progress.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de2ccab4ae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de2ccab4ae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de2ccab4ae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de2ccab4ae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e063ba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e063ba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de2ccab4ae_0_1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Co-pilot is a commercial version of GPT-3 fine-tuned over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Basically, it's a deep neural network that was trained first on a huge amount of general text from the internet, so that it could be good at generating "plain language text" and then it was fine-tuned or trained again most of the code on GitHub. We don't actually know which parts of github, but the documentation suggests its a huge amount.- possibly all the open-source repositories. </a:t>
            </a:r>
            <a:endParaRPr/>
          </a:p>
          <a:p>
            <a:pPr indent="0" lvl="0" marL="0" rtl="0" algn="l">
              <a:spcBef>
                <a:spcPts val="0"/>
              </a:spcBef>
              <a:spcAft>
                <a:spcPts val="0"/>
              </a:spcAft>
              <a:buNone/>
            </a:pPr>
            <a:r>
              <a:t/>
            </a:r>
            <a:endParaRPr/>
          </a:p>
        </p:txBody>
      </p:sp>
      <p:sp>
        <p:nvSpPr>
          <p:cNvPr id="762" name="Google Shape;762;g2de2ccab4ae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de2ccab4ae_0_1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Mention limited input size</a:t>
            </a:r>
            <a:endParaRPr/>
          </a:p>
        </p:txBody>
      </p:sp>
      <p:sp>
        <p:nvSpPr>
          <p:cNvPr id="780" name="Google Shape;780;g2de2ccab4ae_0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d39e8f8f3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d39e8f8f3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5e063ba5f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5e063ba5f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e063ba5f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e063ba5f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e063ba5f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e063ba5f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Char char="●"/>
            </a:pPr>
            <a:r>
              <a:rPr lang="en-GB" sz="1800">
                <a:solidFill>
                  <a:srgbClr val="595959"/>
                </a:solidFill>
              </a:rPr>
              <a:t>DAVE - Deriving Automatically Verilog from English (2020)</a:t>
            </a:r>
            <a:endParaRPr sz="18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Finetuned GPT-2 over textbook problems</a:t>
            </a:r>
            <a:endParaRPr sz="1400">
              <a:solidFill>
                <a:srgbClr val="595959"/>
              </a:solidFill>
            </a:endParaRPr>
          </a:p>
          <a:p>
            <a:pPr indent="-317500" lvl="1" marL="914400" rtl="0" algn="l">
              <a:lnSpc>
                <a:spcPct val="150000"/>
              </a:lnSpc>
              <a:spcBef>
                <a:spcPts val="0"/>
              </a:spcBef>
              <a:spcAft>
                <a:spcPts val="0"/>
              </a:spcAft>
              <a:buClr>
                <a:srgbClr val="595959"/>
              </a:buClr>
              <a:buSzPts val="1400"/>
              <a:buChar char="○"/>
            </a:pPr>
            <a:r>
              <a:rPr lang="en-GB" sz="1400">
                <a:solidFill>
                  <a:srgbClr val="595959"/>
                </a:solidFill>
              </a:rPr>
              <a:t>Was good with syntax, but had no “creativity” and wouldn’t create any new variables </a:t>
            </a:r>
            <a:endParaRPr sz="1400">
              <a:solidFill>
                <a:srgbClr val="595959"/>
              </a:solidFill>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e063ba5f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e063ba5f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0" y="624875"/>
            <a:ext cx="8520600" cy="792600"/>
          </a:xfrm>
          <a:prstGeom prst="rect">
            <a:avLst/>
          </a:prstGeom>
          <a:solidFill>
            <a:srgbClr val="57068C"/>
          </a:solid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rgbClr val="FFFFFF"/>
              </a:buClr>
              <a:buSzPts val="3600"/>
              <a:buFont typeface="Verdana"/>
              <a:buNone/>
              <a:defRPr sz="3600">
                <a:solidFill>
                  <a:srgbClr val="FFFFFF"/>
                </a:solidFill>
                <a:latin typeface="Verdana"/>
                <a:ea typeface="Verdana"/>
                <a:cs typeface="Verdana"/>
                <a:sym typeface="Verdana"/>
              </a:defRPr>
            </a:lvl1pPr>
            <a:lvl2pPr lvl="1" algn="ctr">
              <a:spcBef>
                <a:spcPts val="0"/>
              </a:spcBef>
              <a:spcAft>
                <a:spcPts val="0"/>
              </a:spcAft>
              <a:buSzPts val="4800"/>
              <a:buNone/>
              <a:defRPr sz="4800">
                <a:highlight>
                  <a:schemeClr val="lt1"/>
                </a:highlight>
              </a:defRPr>
            </a:lvl2pPr>
            <a:lvl3pPr lvl="2" algn="ctr">
              <a:spcBef>
                <a:spcPts val="0"/>
              </a:spcBef>
              <a:spcAft>
                <a:spcPts val="0"/>
              </a:spcAft>
              <a:buSzPts val="4800"/>
              <a:buNone/>
              <a:defRPr sz="4800">
                <a:highlight>
                  <a:schemeClr val="lt1"/>
                </a:highlight>
              </a:defRPr>
            </a:lvl3pPr>
            <a:lvl4pPr lvl="3" algn="ctr">
              <a:spcBef>
                <a:spcPts val="0"/>
              </a:spcBef>
              <a:spcAft>
                <a:spcPts val="0"/>
              </a:spcAft>
              <a:buSzPts val="4800"/>
              <a:buNone/>
              <a:defRPr sz="4800">
                <a:highlight>
                  <a:schemeClr val="lt1"/>
                </a:highlight>
              </a:defRPr>
            </a:lvl4pPr>
            <a:lvl5pPr lvl="4" algn="ctr">
              <a:spcBef>
                <a:spcPts val="0"/>
              </a:spcBef>
              <a:spcAft>
                <a:spcPts val="0"/>
              </a:spcAft>
              <a:buSzPts val="4800"/>
              <a:buNone/>
              <a:defRPr sz="4800">
                <a:highlight>
                  <a:schemeClr val="lt1"/>
                </a:highlight>
              </a:defRPr>
            </a:lvl5pPr>
            <a:lvl6pPr lvl="5" algn="ctr">
              <a:spcBef>
                <a:spcPts val="0"/>
              </a:spcBef>
              <a:spcAft>
                <a:spcPts val="0"/>
              </a:spcAft>
              <a:buSzPts val="4800"/>
              <a:buNone/>
              <a:defRPr sz="4800">
                <a:highlight>
                  <a:schemeClr val="lt1"/>
                </a:highlight>
              </a:defRPr>
            </a:lvl6pPr>
            <a:lvl7pPr lvl="6" algn="ctr">
              <a:spcBef>
                <a:spcPts val="0"/>
              </a:spcBef>
              <a:spcAft>
                <a:spcPts val="0"/>
              </a:spcAft>
              <a:buSzPts val="4800"/>
              <a:buNone/>
              <a:defRPr sz="4800">
                <a:highlight>
                  <a:schemeClr val="lt1"/>
                </a:highlight>
              </a:defRPr>
            </a:lvl7pPr>
            <a:lvl8pPr lvl="7" algn="ctr">
              <a:spcBef>
                <a:spcPts val="0"/>
              </a:spcBef>
              <a:spcAft>
                <a:spcPts val="0"/>
              </a:spcAft>
              <a:buSzPts val="4800"/>
              <a:buNone/>
              <a:defRPr sz="4800">
                <a:highlight>
                  <a:schemeClr val="lt1"/>
                </a:highlight>
              </a:defRPr>
            </a:lvl8pPr>
            <a:lvl9pPr lvl="8" algn="ctr">
              <a:spcBef>
                <a:spcPts val="0"/>
              </a:spcBef>
              <a:spcAft>
                <a:spcPts val="0"/>
              </a:spcAft>
              <a:buSzPts val="4800"/>
              <a:buNone/>
              <a:defRPr sz="4800">
                <a:highlight>
                  <a:schemeClr val="lt1"/>
                </a:highlight>
              </a:defRPr>
            </a:lvl9pPr>
          </a:lstStyle>
          <a:p/>
        </p:txBody>
      </p:sp>
      <p:sp>
        <p:nvSpPr>
          <p:cNvPr id="14" name="Google Shape;14;p2"/>
          <p:cNvSpPr txBox="1"/>
          <p:nvPr>
            <p:ph idx="1" type="subTitle"/>
          </p:nvPr>
        </p:nvSpPr>
        <p:spPr>
          <a:xfrm>
            <a:off x="311700" y="18895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erdana"/>
              <a:buNone/>
              <a:defRPr sz="2400">
                <a:latin typeface="Verdana"/>
                <a:ea typeface="Verdana"/>
                <a:cs typeface="Verdana"/>
                <a:sym typeface="Verdan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6" name="Google Shape;16;p2"/>
          <p:cNvSpPr/>
          <p:nvPr/>
        </p:nvSpPr>
        <p:spPr>
          <a:xfrm>
            <a:off x="0" y="-15950"/>
            <a:ext cx="9144000" cy="4866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0000"/>
              </a:buClr>
              <a:buSzPts val="12000"/>
              <a:buNone/>
              <a:defRPr sz="12000">
                <a:solidFill>
                  <a:srgbClr val="000000"/>
                </a:solidFill>
              </a:defRPr>
            </a:lvl1pPr>
            <a:lvl2pPr lvl="1" algn="ctr">
              <a:spcBef>
                <a:spcPts val="0"/>
              </a:spcBef>
              <a:spcAft>
                <a:spcPts val="0"/>
              </a:spcAft>
              <a:buClr>
                <a:srgbClr val="000000"/>
              </a:buClr>
              <a:buSzPts val="12000"/>
              <a:buNone/>
              <a:defRPr sz="12000">
                <a:solidFill>
                  <a:srgbClr val="000000"/>
                </a:solidFill>
              </a:defRPr>
            </a:lvl2pPr>
            <a:lvl3pPr lvl="2" algn="ctr">
              <a:spcBef>
                <a:spcPts val="0"/>
              </a:spcBef>
              <a:spcAft>
                <a:spcPts val="0"/>
              </a:spcAft>
              <a:buClr>
                <a:srgbClr val="000000"/>
              </a:buClr>
              <a:buSzPts val="12000"/>
              <a:buNone/>
              <a:defRPr sz="12000">
                <a:solidFill>
                  <a:srgbClr val="000000"/>
                </a:solidFill>
              </a:defRPr>
            </a:lvl3pPr>
            <a:lvl4pPr lvl="3" algn="ctr">
              <a:spcBef>
                <a:spcPts val="0"/>
              </a:spcBef>
              <a:spcAft>
                <a:spcPts val="0"/>
              </a:spcAft>
              <a:buClr>
                <a:srgbClr val="000000"/>
              </a:buClr>
              <a:buSzPts val="12000"/>
              <a:buNone/>
              <a:defRPr sz="12000">
                <a:solidFill>
                  <a:srgbClr val="000000"/>
                </a:solidFill>
              </a:defRPr>
            </a:lvl4pPr>
            <a:lvl5pPr lvl="4" algn="ctr">
              <a:spcBef>
                <a:spcPts val="0"/>
              </a:spcBef>
              <a:spcAft>
                <a:spcPts val="0"/>
              </a:spcAft>
              <a:buClr>
                <a:srgbClr val="000000"/>
              </a:buClr>
              <a:buSzPts val="12000"/>
              <a:buNone/>
              <a:defRPr sz="12000">
                <a:solidFill>
                  <a:srgbClr val="000000"/>
                </a:solidFill>
              </a:defRPr>
            </a:lvl5pPr>
            <a:lvl6pPr lvl="5" algn="ctr">
              <a:spcBef>
                <a:spcPts val="0"/>
              </a:spcBef>
              <a:spcAft>
                <a:spcPts val="0"/>
              </a:spcAft>
              <a:buClr>
                <a:srgbClr val="000000"/>
              </a:buClr>
              <a:buSzPts val="12000"/>
              <a:buNone/>
              <a:defRPr sz="12000">
                <a:solidFill>
                  <a:srgbClr val="000000"/>
                </a:solidFill>
              </a:defRPr>
            </a:lvl6pPr>
            <a:lvl7pPr lvl="6" algn="ctr">
              <a:spcBef>
                <a:spcPts val="0"/>
              </a:spcBef>
              <a:spcAft>
                <a:spcPts val="0"/>
              </a:spcAft>
              <a:buClr>
                <a:srgbClr val="000000"/>
              </a:buClr>
              <a:buSzPts val="12000"/>
              <a:buNone/>
              <a:defRPr sz="12000">
                <a:solidFill>
                  <a:srgbClr val="000000"/>
                </a:solidFill>
              </a:defRPr>
            </a:lvl7pPr>
            <a:lvl8pPr lvl="7" algn="ctr">
              <a:spcBef>
                <a:spcPts val="0"/>
              </a:spcBef>
              <a:spcAft>
                <a:spcPts val="0"/>
              </a:spcAft>
              <a:buClr>
                <a:srgbClr val="000000"/>
              </a:buClr>
              <a:buSzPts val="12000"/>
              <a:buNone/>
              <a:defRPr sz="12000">
                <a:solidFill>
                  <a:srgbClr val="000000"/>
                </a:solidFill>
              </a:defRPr>
            </a:lvl8pPr>
            <a:lvl9pPr lvl="8" algn="ctr">
              <a:spcBef>
                <a:spcPts val="0"/>
              </a:spcBef>
              <a:spcAft>
                <a:spcPts val="0"/>
              </a:spcAft>
              <a:buClr>
                <a:srgbClr val="000000"/>
              </a:buClr>
              <a:buSzPts val="12000"/>
              <a:buNone/>
              <a:defRPr sz="12000">
                <a:solidFill>
                  <a:srgbClr val="000000"/>
                </a:solidFill>
              </a:defRPr>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12"/>
          <p:cNvSpPr/>
          <p:nvPr/>
        </p:nvSpPr>
        <p:spPr>
          <a:xfrm>
            <a:off x="0" y="-15950"/>
            <a:ext cx="9144000" cy="4866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3600"/>
              <a:buNone/>
              <a:defRPr sz="3600">
                <a:solidFill>
                  <a:srgbClr val="000000"/>
                </a:solidFill>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19" name="Google Shape;19;p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lvl1pPr indent="-342900" lvl="0" marL="457200">
              <a:lnSpc>
                <a:spcPct val="150000"/>
              </a:lnSpc>
              <a:spcBef>
                <a:spcPts val="0"/>
              </a:spcBef>
              <a:spcAft>
                <a:spcPts val="0"/>
              </a:spcAft>
              <a:buSzPts val="1800"/>
              <a:buChar char="●"/>
              <a:defRPr/>
            </a:lvl1pPr>
            <a:lvl2pPr indent="-317500" lvl="1" marL="914400">
              <a:lnSpc>
                <a:spcPct val="150000"/>
              </a:lnSpc>
              <a:spcBef>
                <a:spcPts val="1600"/>
              </a:spcBef>
              <a:spcAft>
                <a:spcPts val="0"/>
              </a:spcAft>
              <a:buSzPts val="1400"/>
              <a:buChar char="○"/>
              <a:defRPr/>
            </a:lvl2pPr>
            <a:lvl3pPr indent="-317500" lvl="2" marL="1371600">
              <a:lnSpc>
                <a:spcPct val="150000"/>
              </a:lnSpc>
              <a:spcBef>
                <a:spcPts val="1600"/>
              </a:spcBef>
              <a:spcAft>
                <a:spcPts val="0"/>
              </a:spcAft>
              <a:buSzPts val="1400"/>
              <a:buChar char="■"/>
              <a:defRPr/>
            </a:lvl3pPr>
            <a:lvl4pPr indent="-317500" lvl="3" marL="1828800">
              <a:lnSpc>
                <a:spcPct val="150000"/>
              </a:lnSpc>
              <a:spcBef>
                <a:spcPts val="1600"/>
              </a:spcBef>
              <a:spcAft>
                <a:spcPts val="0"/>
              </a:spcAft>
              <a:buSzPts val="1400"/>
              <a:buChar char="●"/>
              <a:defRPr/>
            </a:lvl4pPr>
            <a:lvl5pPr indent="-317500" lvl="4" marL="2286000">
              <a:lnSpc>
                <a:spcPct val="150000"/>
              </a:lnSpc>
              <a:spcBef>
                <a:spcPts val="1600"/>
              </a:spcBef>
              <a:spcAft>
                <a:spcPts val="0"/>
              </a:spcAft>
              <a:buSzPts val="1400"/>
              <a:buChar char="○"/>
              <a:defRPr/>
            </a:lvl5pPr>
            <a:lvl6pPr indent="-317500" lvl="5" marL="2743200">
              <a:lnSpc>
                <a:spcPct val="150000"/>
              </a:lnSpc>
              <a:spcBef>
                <a:spcPts val="1600"/>
              </a:spcBef>
              <a:spcAft>
                <a:spcPts val="0"/>
              </a:spcAft>
              <a:buSzPts val="1400"/>
              <a:buChar char="■"/>
              <a:defRPr/>
            </a:lvl6pPr>
            <a:lvl7pPr indent="-317500" lvl="6" marL="3200400">
              <a:lnSpc>
                <a:spcPct val="150000"/>
              </a:lnSpc>
              <a:spcBef>
                <a:spcPts val="1600"/>
              </a:spcBef>
              <a:spcAft>
                <a:spcPts val="0"/>
              </a:spcAft>
              <a:buSzPts val="1400"/>
              <a:buChar char="●"/>
              <a:defRPr/>
            </a:lvl7pPr>
            <a:lvl8pPr indent="-317500" lvl="7" marL="3657600">
              <a:lnSpc>
                <a:spcPct val="150000"/>
              </a:lnSpc>
              <a:spcBef>
                <a:spcPts val="1600"/>
              </a:spcBef>
              <a:spcAft>
                <a:spcPts val="0"/>
              </a:spcAft>
              <a:buSzPts val="1400"/>
              <a:buChar char="○"/>
              <a:defRPr/>
            </a:lvl8pPr>
            <a:lvl9pPr indent="-317500" lvl="8" marL="4114800">
              <a:lnSpc>
                <a:spcPct val="150000"/>
              </a:lnSpc>
              <a:spcBef>
                <a:spcPts val="1600"/>
              </a:spcBef>
              <a:spcAft>
                <a:spcPts val="1600"/>
              </a:spcAft>
              <a:buSzPts val="1400"/>
              <a:buChar char="■"/>
              <a:defRPr/>
            </a:lvl9pPr>
          </a:lstStyle>
          <a:p/>
        </p:txBody>
      </p:sp>
      <p:sp>
        <p:nvSpPr>
          <p:cNvPr id="22" name="Google Shape;22;p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3" name="Google Shape;23;p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1pPr>
            <a:lvl2pPr lvl="1"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2pPr>
            <a:lvl3pPr lvl="2"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3pPr>
            <a:lvl4pPr lvl="3"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4pPr>
            <a:lvl5pPr lvl="4"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5pPr>
            <a:lvl6pPr lvl="5"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6pPr>
            <a:lvl7pPr lvl="6"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7pPr>
            <a:lvl8pPr lvl="7"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8pPr>
            <a:lvl9pPr lvl="8" rt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26" name="Google Shape;26;p5"/>
          <p:cNvSpPr txBox="1"/>
          <p:nvPr>
            <p:ph idx="1" type="body"/>
          </p:nvPr>
        </p:nvSpPr>
        <p:spPr>
          <a:xfrm>
            <a:off x="311700" y="82532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82532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31" name="Google Shape;31;p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87895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0000"/>
              </a:buClr>
              <a:buSzPts val="4800"/>
              <a:buNone/>
              <a:defRPr sz="4800">
                <a:solidFill>
                  <a:srgbClr val="000000"/>
                </a:solidFill>
              </a:defRPr>
            </a:lvl1pPr>
            <a:lvl2pPr lvl="1">
              <a:spcBef>
                <a:spcPts val="0"/>
              </a:spcBef>
              <a:spcAft>
                <a:spcPts val="0"/>
              </a:spcAft>
              <a:buClr>
                <a:srgbClr val="000000"/>
              </a:buClr>
              <a:buSzPts val="4800"/>
              <a:buNone/>
              <a:defRPr sz="4800">
                <a:solidFill>
                  <a:srgbClr val="000000"/>
                </a:solidFill>
              </a:defRPr>
            </a:lvl2pPr>
            <a:lvl3pPr lvl="2">
              <a:spcBef>
                <a:spcPts val="0"/>
              </a:spcBef>
              <a:spcAft>
                <a:spcPts val="0"/>
              </a:spcAft>
              <a:buClr>
                <a:srgbClr val="000000"/>
              </a:buClr>
              <a:buSzPts val="4800"/>
              <a:buNone/>
              <a:defRPr sz="4800">
                <a:solidFill>
                  <a:srgbClr val="000000"/>
                </a:solidFill>
              </a:defRPr>
            </a:lvl3pPr>
            <a:lvl4pPr lvl="3">
              <a:spcBef>
                <a:spcPts val="0"/>
              </a:spcBef>
              <a:spcAft>
                <a:spcPts val="0"/>
              </a:spcAft>
              <a:buClr>
                <a:srgbClr val="000000"/>
              </a:buClr>
              <a:buSzPts val="4800"/>
              <a:buNone/>
              <a:defRPr sz="4800">
                <a:solidFill>
                  <a:srgbClr val="000000"/>
                </a:solidFill>
              </a:defRPr>
            </a:lvl4pPr>
            <a:lvl5pPr lvl="4">
              <a:spcBef>
                <a:spcPts val="0"/>
              </a:spcBef>
              <a:spcAft>
                <a:spcPts val="0"/>
              </a:spcAft>
              <a:buClr>
                <a:srgbClr val="000000"/>
              </a:buClr>
              <a:buSzPts val="4800"/>
              <a:buNone/>
              <a:defRPr sz="4800">
                <a:solidFill>
                  <a:srgbClr val="000000"/>
                </a:solidFill>
              </a:defRPr>
            </a:lvl5pPr>
            <a:lvl6pPr lvl="5">
              <a:spcBef>
                <a:spcPts val="0"/>
              </a:spcBef>
              <a:spcAft>
                <a:spcPts val="0"/>
              </a:spcAft>
              <a:buClr>
                <a:srgbClr val="000000"/>
              </a:buClr>
              <a:buSzPts val="4800"/>
              <a:buNone/>
              <a:defRPr sz="4800">
                <a:solidFill>
                  <a:srgbClr val="000000"/>
                </a:solidFill>
              </a:defRPr>
            </a:lvl6pPr>
            <a:lvl7pPr lvl="6">
              <a:spcBef>
                <a:spcPts val="0"/>
              </a:spcBef>
              <a:spcAft>
                <a:spcPts val="0"/>
              </a:spcAft>
              <a:buClr>
                <a:srgbClr val="000000"/>
              </a:buClr>
              <a:buSzPts val="4800"/>
              <a:buNone/>
              <a:defRPr sz="4800">
                <a:solidFill>
                  <a:srgbClr val="000000"/>
                </a:solidFill>
              </a:defRPr>
            </a:lvl7pPr>
            <a:lvl8pPr lvl="7">
              <a:spcBef>
                <a:spcPts val="0"/>
              </a:spcBef>
              <a:spcAft>
                <a:spcPts val="0"/>
              </a:spcAft>
              <a:buClr>
                <a:srgbClr val="000000"/>
              </a:buClr>
              <a:buSzPts val="4800"/>
              <a:buNone/>
              <a:defRPr sz="4800">
                <a:solidFill>
                  <a:srgbClr val="000000"/>
                </a:solidFill>
              </a:defRPr>
            </a:lvl8pPr>
            <a:lvl9pPr lvl="8">
              <a:spcBef>
                <a:spcPts val="0"/>
              </a:spcBef>
              <a:spcAft>
                <a:spcPts val="0"/>
              </a:spcAft>
              <a:buClr>
                <a:srgbClr val="000000"/>
              </a:buClr>
              <a:buSzPts val="4800"/>
              <a:buNone/>
              <a:defRPr sz="4800">
                <a:solidFill>
                  <a:srgbClr val="000000"/>
                </a:solidFill>
              </a:defRPr>
            </a:lvl9pPr>
          </a:lstStyle>
          <a:p/>
        </p:txBody>
      </p:sp>
      <p:sp>
        <p:nvSpPr>
          <p:cNvPr id="38" name="Google Shape;38;p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0000"/>
              </a:buClr>
              <a:buSzPts val="4200"/>
              <a:buNone/>
              <a:defRPr sz="4200">
                <a:solidFill>
                  <a:srgbClr val="000000"/>
                </a:solidFill>
              </a:defRPr>
            </a:lvl1pPr>
            <a:lvl2pPr lvl="1" algn="ctr">
              <a:spcBef>
                <a:spcPts val="0"/>
              </a:spcBef>
              <a:spcAft>
                <a:spcPts val="0"/>
              </a:spcAft>
              <a:buClr>
                <a:srgbClr val="000000"/>
              </a:buClr>
              <a:buSzPts val="4200"/>
              <a:buNone/>
              <a:defRPr sz="4200">
                <a:solidFill>
                  <a:srgbClr val="000000"/>
                </a:solidFill>
              </a:defRPr>
            </a:lvl2pPr>
            <a:lvl3pPr lvl="2" algn="ctr">
              <a:spcBef>
                <a:spcPts val="0"/>
              </a:spcBef>
              <a:spcAft>
                <a:spcPts val="0"/>
              </a:spcAft>
              <a:buClr>
                <a:srgbClr val="000000"/>
              </a:buClr>
              <a:buSzPts val="4200"/>
              <a:buNone/>
              <a:defRPr sz="4200">
                <a:solidFill>
                  <a:srgbClr val="000000"/>
                </a:solidFill>
              </a:defRPr>
            </a:lvl3pPr>
            <a:lvl4pPr lvl="3" algn="ctr">
              <a:spcBef>
                <a:spcPts val="0"/>
              </a:spcBef>
              <a:spcAft>
                <a:spcPts val="0"/>
              </a:spcAft>
              <a:buClr>
                <a:srgbClr val="000000"/>
              </a:buClr>
              <a:buSzPts val="4200"/>
              <a:buNone/>
              <a:defRPr sz="4200">
                <a:solidFill>
                  <a:srgbClr val="000000"/>
                </a:solidFill>
              </a:defRPr>
            </a:lvl4pPr>
            <a:lvl5pPr lvl="4" algn="ctr">
              <a:spcBef>
                <a:spcPts val="0"/>
              </a:spcBef>
              <a:spcAft>
                <a:spcPts val="0"/>
              </a:spcAft>
              <a:buClr>
                <a:srgbClr val="000000"/>
              </a:buClr>
              <a:buSzPts val="4200"/>
              <a:buNone/>
              <a:defRPr sz="4200">
                <a:solidFill>
                  <a:srgbClr val="000000"/>
                </a:solidFill>
              </a:defRPr>
            </a:lvl5pPr>
            <a:lvl6pPr lvl="5" algn="ctr">
              <a:spcBef>
                <a:spcPts val="0"/>
              </a:spcBef>
              <a:spcAft>
                <a:spcPts val="0"/>
              </a:spcAft>
              <a:buClr>
                <a:srgbClr val="000000"/>
              </a:buClr>
              <a:buSzPts val="4200"/>
              <a:buNone/>
              <a:defRPr sz="4200">
                <a:solidFill>
                  <a:srgbClr val="000000"/>
                </a:solidFill>
              </a:defRPr>
            </a:lvl6pPr>
            <a:lvl7pPr lvl="6" algn="ctr">
              <a:spcBef>
                <a:spcPts val="0"/>
              </a:spcBef>
              <a:spcAft>
                <a:spcPts val="0"/>
              </a:spcAft>
              <a:buClr>
                <a:srgbClr val="000000"/>
              </a:buClr>
              <a:buSzPts val="4200"/>
              <a:buNone/>
              <a:defRPr sz="4200">
                <a:solidFill>
                  <a:srgbClr val="000000"/>
                </a:solidFill>
              </a:defRPr>
            </a:lvl7pPr>
            <a:lvl8pPr lvl="7" algn="ctr">
              <a:spcBef>
                <a:spcPts val="0"/>
              </a:spcBef>
              <a:spcAft>
                <a:spcPts val="0"/>
              </a:spcAft>
              <a:buClr>
                <a:srgbClr val="000000"/>
              </a:buClr>
              <a:buSzPts val="4200"/>
              <a:buNone/>
              <a:defRPr sz="4200">
                <a:solidFill>
                  <a:srgbClr val="000000"/>
                </a:solidFill>
              </a:defRPr>
            </a:lvl8pPr>
            <a:lvl9pPr lvl="8" algn="ctr">
              <a:spcBef>
                <a:spcPts val="0"/>
              </a:spcBef>
              <a:spcAft>
                <a:spcPts val="0"/>
              </a:spcAft>
              <a:buClr>
                <a:srgbClr val="000000"/>
              </a:buClr>
              <a:buSzPts val="4200"/>
              <a:buNone/>
              <a:defRPr sz="4200">
                <a:solidFill>
                  <a:srgbClr val="000000"/>
                </a:solidFill>
              </a:defRPr>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7974"/>
            <a:ext cx="9144000" cy="439800"/>
          </a:xfrm>
          <a:prstGeom prst="rect">
            <a:avLst/>
          </a:prstGeom>
          <a:solidFill>
            <a:srgbClr val="57068C"/>
          </a:solidFill>
          <a:ln cap="flat" cmpd="sng" w="19050">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p:nvPr/>
        </p:nvSpPr>
        <p:spPr>
          <a:xfrm>
            <a:off x="0" y="4879125"/>
            <a:ext cx="9144000" cy="264300"/>
          </a:xfrm>
          <a:prstGeom prst="rect">
            <a:avLst/>
          </a:prstGeom>
          <a:solidFill>
            <a:srgbClr val="57068C"/>
          </a:solidFill>
          <a:ln cap="flat" cmpd="sng" w="19050">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311700" y="0"/>
            <a:ext cx="8520600" cy="439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1pPr>
            <a:lvl2pPr lvl="1">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2pPr>
            <a:lvl3pPr lvl="2">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3pPr>
            <a:lvl4pPr lvl="3">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4pPr>
            <a:lvl5pPr lvl="4">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5pPr>
            <a:lvl6pPr lvl="5">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6pPr>
            <a:lvl7pPr lvl="6">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7pPr>
            <a:lvl8pPr lvl="7">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8pPr>
            <a:lvl9pPr lvl="8">
              <a:spcBef>
                <a:spcPts val="0"/>
              </a:spcBef>
              <a:spcAft>
                <a:spcPts val="0"/>
              </a:spcAft>
              <a:buClr>
                <a:srgbClr val="FFFFFF"/>
              </a:buClr>
              <a:buSzPts val="2200"/>
              <a:buFont typeface="Verdana"/>
              <a:buNone/>
              <a:defRPr sz="2200">
                <a:solidFill>
                  <a:srgbClr val="FFFFFF"/>
                </a:solidFill>
                <a:latin typeface="Verdana"/>
                <a:ea typeface="Verdana"/>
                <a:cs typeface="Verdana"/>
                <a:sym typeface="Verdana"/>
              </a:defRPr>
            </a:lvl9pPr>
          </a:lstStyle>
          <a:p/>
        </p:txBody>
      </p:sp>
      <p:sp>
        <p:nvSpPr>
          <p:cNvPr id="9" name="Google Shape;9;p1"/>
          <p:cNvSpPr txBox="1"/>
          <p:nvPr>
            <p:ph idx="1" type="body"/>
          </p:nvPr>
        </p:nvSpPr>
        <p:spPr>
          <a:xfrm>
            <a:off x="311700" y="66935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10" name="Google Shape;10;p1"/>
          <p:cNvSpPr txBox="1"/>
          <p:nvPr>
            <p:ph idx="12" type="sldNum"/>
          </p:nvPr>
        </p:nvSpPr>
        <p:spPr>
          <a:xfrm>
            <a:off x="8595300" y="4879200"/>
            <a:ext cx="548700" cy="264300"/>
          </a:xfrm>
          <a:prstGeom prst="rect">
            <a:avLst/>
          </a:prstGeom>
          <a:noFill/>
          <a:ln>
            <a:noFill/>
          </a:ln>
        </p:spPr>
        <p:txBody>
          <a:bodyPr anchorCtr="0" anchor="ctr" bIns="91425" lIns="91425" spcFirstLastPara="1" rIns="91425" wrap="square" tIns="91425">
            <a:noAutofit/>
          </a:bodyPr>
          <a:lstStyle>
            <a:lvl1pPr lvl="0" algn="r">
              <a:buNone/>
              <a:defRPr sz="1000">
                <a:solidFill>
                  <a:srgbClr val="FFFFFF"/>
                </a:solidFill>
              </a:defRPr>
            </a:lvl1pPr>
            <a:lvl2pPr lvl="1" algn="r">
              <a:buNone/>
              <a:defRPr sz="1000">
                <a:solidFill>
                  <a:srgbClr val="FFFFFF"/>
                </a:solidFill>
              </a:defRPr>
            </a:lvl2pPr>
            <a:lvl3pPr lvl="2" algn="r">
              <a:buNone/>
              <a:defRPr sz="1000">
                <a:solidFill>
                  <a:srgbClr val="FFFFFF"/>
                </a:solidFill>
              </a:defRPr>
            </a:lvl3pPr>
            <a:lvl4pPr lvl="3" algn="r">
              <a:buNone/>
              <a:defRPr sz="1000">
                <a:solidFill>
                  <a:srgbClr val="FFFFFF"/>
                </a:solidFill>
              </a:defRPr>
            </a:lvl4pPr>
            <a:lvl5pPr lvl="4" algn="r">
              <a:buNone/>
              <a:defRPr sz="1000">
                <a:solidFill>
                  <a:srgbClr val="FFFFFF"/>
                </a:solidFill>
              </a:defRPr>
            </a:lvl5pPr>
            <a:lvl6pPr lvl="5" algn="r">
              <a:buNone/>
              <a:defRPr sz="1000">
                <a:solidFill>
                  <a:srgbClr val="FFFFFF"/>
                </a:solidFill>
              </a:defRPr>
            </a:lvl6pPr>
            <a:lvl7pPr lvl="6" algn="r">
              <a:buNone/>
              <a:defRPr sz="1000">
                <a:solidFill>
                  <a:srgbClr val="FFFFFF"/>
                </a:solidFill>
              </a:defRPr>
            </a:lvl7pPr>
            <a:lvl8pPr lvl="7" algn="r">
              <a:buNone/>
              <a:defRPr sz="1000">
                <a:solidFill>
                  <a:srgbClr val="FFFFFF"/>
                </a:solidFill>
              </a:defRPr>
            </a:lvl8pPr>
            <a:lvl9pPr lvl="8" algn="r">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1" name="Google Shape;11;p1"/>
          <p:cNvSpPr txBox="1"/>
          <p:nvPr/>
        </p:nvSpPr>
        <p:spPr>
          <a:xfrm>
            <a:off x="2902500" y="4879200"/>
            <a:ext cx="3339000" cy="26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tinyurl.com/jyz5kubx" TargetMode="External"/><Relationship Id="rId4" Type="http://schemas.openxmlformats.org/officeDocument/2006/relationships/hyperlink" Target="https://colab.research.google.com/drive/1lGHeeYxDo1exTJ334-XN0oiwg7ZP9ewa?usp=sharing" TargetMode="External"/><Relationship Id="rId5" Type="http://schemas.openxmlformats.org/officeDocument/2006/relationships/hyperlink" Target="https://colab.research.google.com/drive/1vaJXgKArX4ZkfexdWRBGRZGNtqiBFwJJ?usp=drive_link" TargetMode="External"/><Relationship Id="rId6"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41.png"/><Relationship Id="rId8"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40.png"/><Relationship Id="rId11" Type="http://schemas.openxmlformats.org/officeDocument/2006/relationships/image" Target="../media/image51.png"/><Relationship Id="rId10" Type="http://schemas.openxmlformats.org/officeDocument/2006/relationships/image" Target="../media/image38.png"/><Relationship Id="rId9"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53.png"/><Relationship Id="rId7" Type="http://schemas.openxmlformats.org/officeDocument/2006/relationships/image" Target="../media/image43.png"/><Relationship Id="rId8"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image" Target="../media/image48.png"/><Relationship Id="rId6"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47.png"/><Relationship Id="rId9"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46.png"/><Relationship Id="rId7" Type="http://schemas.openxmlformats.org/officeDocument/2006/relationships/image" Target="../media/image60.png"/><Relationship Id="rId8"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0" y="0"/>
            <a:ext cx="9144000" cy="1417500"/>
          </a:xfrm>
          <a:prstGeom prst="rect">
            <a:avLst/>
          </a:prstGeom>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Large Language Models for</a:t>
            </a:r>
            <a:endParaRPr sz="3100">
              <a:solidFill>
                <a:schemeClr val="lt1"/>
              </a:solidFill>
            </a:endParaRPr>
          </a:p>
          <a:p>
            <a:pPr indent="0" lvl="0" marL="0" rtl="0" algn="ctr">
              <a:spcBef>
                <a:spcPts val="0"/>
              </a:spcBef>
              <a:spcAft>
                <a:spcPts val="0"/>
              </a:spcAft>
              <a:buNone/>
            </a:pPr>
            <a:r>
              <a:rPr lang="en-GB" sz="3100">
                <a:solidFill>
                  <a:schemeClr val="lt1"/>
                </a:solidFill>
              </a:rPr>
              <a:t>Hardware Design: A Retrospective</a:t>
            </a:r>
            <a:endParaRPr sz="2100">
              <a:solidFill>
                <a:schemeClr val="lt1"/>
              </a:solidFill>
            </a:endParaRPr>
          </a:p>
        </p:txBody>
      </p:sp>
      <p:sp>
        <p:nvSpPr>
          <p:cNvPr id="60" name="Google Shape;60;p1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1" name="Google Shape;61;p13"/>
          <p:cNvSpPr txBox="1"/>
          <p:nvPr/>
        </p:nvSpPr>
        <p:spPr>
          <a:xfrm>
            <a:off x="2205900" y="4263600"/>
            <a:ext cx="4732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900"/>
          </a:p>
        </p:txBody>
      </p:sp>
      <p:sp>
        <p:nvSpPr>
          <p:cNvPr id="62" name="Google Shape;62;p13"/>
          <p:cNvSpPr txBox="1"/>
          <p:nvPr>
            <p:ph idx="1" type="subTitle"/>
          </p:nvPr>
        </p:nvSpPr>
        <p:spPr>
          <a:xfrm>
            <a:off x="311700" y="1595850"/>
            <a:ext cx="8520600" cy="121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000"/>
              <a:t>Jason Blocklove</a:t>
            </a:r>
            <a:r>
              <a:rPr lang="en-GB" sz="2000"/>
              <a:t>, Luca Collini, Andre Nakkab,</a:t>
            </a:r>
            <a:endParaRPr sz="2000"/>
          </a:p>
          <a:p>
            <a:pPr indent="0" lvl="0" marL="0" rtl="0" algn="ctr">
              <a:spcBef>
                <a:spcPts val="0"/>
              </a:spcBef>
              <a:spcAft>
                <a:spcPts val="0"/>
              </a:spcAft>
              <a:buNone/>
            </a:pPr>
            <a:r>
              <a:rPr lang="en-GB" sz="2000"/>
              <a:t>Ramesh Karri, </a:t>
            </a:r>
            <a:r>
              <a:rPr lang="en-GB" sz="2000"/>
              <a:t>Siddharth Garg</a:t>
            </a:r>
            <a:endParaRPr b="1" sz="2000"/>
          </a:p>
          <a:p>
            <a:pPr indent="0" lvl="0" marL="0" rtl="0" algn="ctr">
              <a:spcBef>
                <a:spcPts val="0"/>
              </a:spcBef>
              <a:spcAft>
                <a:spcPts val="0"/>
              </a:spcAft>
              <a:buNone/>
            </a:pPr>
            <a:r>
              <a:t/>
            </a:r>
            <a:endParaRPr sz="2000"/>
          </a:p>
          <a:p>
            <a:pPr indent="0" lvl="0" marL="0" rtl="0" algn="ctr">
              <a:spcBef>
                <a:spcPts val="0"/>
              </a:spcBef>
              <a:spcAft>
                <a:spcPts val="0"/>
              </a:spcAft>
              <a:buClr>
                <a:schemeClr val="dk1"/>
              </a:buClr>
              <a:buSzPts val="1100"/>
              <a:buFont typeface="Arial"/>
              <a:buNone/>
            </a:pPr>
            <a:r>
              <a:rPr lang="en-GB" sz="1400"/>
              <a:t>29 May, 2025</a:t>
            </a:r>
            <a:endParaRPr sz="1400"/>
          </a:p>
          <a:p>
            <a:pPr indent="0" lvl="0" marL="0" rtl="0" algn="ctr">
              <a:spcBef>
                <a:spcPts val="0"/>
              </a:spcBef>
              <a:spcAft>
                <a:spcPts val="0"/>
              </a:spcAft>
              <a:buClr>
                <a:schemeClr val="dk1"/>
              </a:buClr>
              <a:buSzPts val="1100"/>
              <a:buFont typeface="Arial"/>
              <a:buNone/>
            </a:pPr>
            <a:r>
              <a:t/>
            </a:r>
            <a:endParaRPr sz="2000"/>
          </a:p>
          <a:p>
            <a:pPr indent="0" lvl="0" marL="0" rtl="0" algn="ctr">
              <a:spcBef>
                <a:spcPts val="0"/>
              </a:spcBef>
              <a:spcAft>
                <a:spcPts val="0"/>
              </a:spcAft>
              <a:buNone/>
            </a:pPr>
            <a:r>
              <a:t/>
            </a:r>
            <a:endParaRPr sz="2000"/>
          </a:p>
        </p:txBody>
      </p:sp>
      <p:pic>
        <p:nvPicPr>
          <p:cNvPr id="63" name="Google Shape;63;p13"/>
          <p:cNvPicPr preferRelativeResize="0"/>
          <p:nvPr/>
        </p:nvPicPr>
        <p:blipFill rotWithShape="1">
          <a:blip r:embed="rId3">
            <a:alphaModFix/>
          </a:blip>
          <a:srcRect b="3435" l="16042" r="14421" t="6384"/>
          <a:stretch/>
        </p:blipFill>
        <p:spPr>
          <a:xfrm>
            <a:off x="3942500" y="3101625"/>
            <a:ext cx="1176299" cy="15255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8" name="Google Shape;178;p2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grpSp>
        <p:nvGrpSpPr>
          <p:cNvPr id="179" name="Google Shape;179;p22"/>
          <p:cNvGrpSpPr/>
          <p:nvPr/>
        </p:nvGrpSpPr>
        <p:grpSpPr>
          <a:xfrm>
            <a:off x="5149966" y="903950"/>
            <a:ext cx="1688860" cy="1351200"/>
            <a:chOff x="532850" y="2759400"/>
            <a:chExt cx="2416800" cy="1351200"/>
          </a:xfrm>
        </p:grpSpPr>
        <p:sp>
          <p:nvSpPr>
            <p:cNvPr id="180" name="Google Shape;180;p22"/>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148200" lvl="0" marL="72000" rtl="0" algn="l">
                <a:spcBef>
                  <a:spcPts val="0"/>
                </a:spcBef>
                <a:spcAft>
                  <a:spcPts val="0"/>
                </a:spcAft>
                <a:buClr>
                  <a:schemeClr val="dk1"/>
                </a:buClr>
                <a:buSzPts val="1200"/>
                <a:buChar char="-"/>
              </a:pPr>
              <a:r>
                <a:rPr lang="en-GB" sz="1200">
                  <a:solidFill>
                    <a:schemeClr val="dk1"/>
                  </a:solidFill>
                </a:rPr>
                <a:t>Finetuned series of models specifically for Verilog</a:t>
              </a:r>
              <a:endParaRPr sz="1200">
                <a:solidFill>
                  <a:schemeClr val="dk1"/>
                </a:solidFill>
              </a:endParaRPr>
            </a:p>
          </p:txBody>
        </p:sp>
        <p:sp>
          <p:nvSpPr>
            <p:cNvPr id="181" name="Google Shape;181;p22"/>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grpSp>
      <p:cxnSp>
        <p:nvCxnSpPr>
          <p:cNvPr id="182" name="Google Shape;182;p22"/>
          <p:cNvCxnSpPr/>
          <p:nvPr/>
        </p:nvCxnSpPr>
        <p:spPr>
          <a:xfrm flipH="1" rot="10800000">
            <a:off x="102300" y="2564248"/>
            <a:ext cx="8742000" cy="2700"/>
          </a:xfrm>
          <a:prstGeom prst="straightConnector1">
            <a:avLst/>
          </a:prstGeom>
          <a:noFill/>
          <a:ln cap="flat" cmpd="sng" w="28575">
            <a:solidFill>
              <a:srgbClr val="57068C"/>
            </a:solidFill>
            <a:prstDash val="solid"/>
            <a:round/>
            <a:headEnd len="med" w="med" type="triangle"/>
            <a:tailEnd len="med" w="med" type="none"/>
          </a:ln>
        </p:spPr>
      </p:cxnSp>
      <p:sp>
        <p:nvSpPr>
          <p:cNvPr id="183" name="Google Shape;183;p22"/>
          <p:cNvSpPr txBox="1"/>
          <p:nvPr/>
        </p:nvSpPr>
        <p:spPr>
          <a:xfrm>
            <a:off x="8782450" y="2260800"/>
            <a:ext cx="4470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cxnSp>
        <p:nvCxnSpPr>
          <p:cNvPr id="184" name="Google Shape;184;p22"/>
          <p:cNvCxnSpPr>
            <a:stCxn id="185" idx="0"/>
          </p:cNvCxnSpPr>
          <p:nvPr/>
        </p:nvCxnSpPr>
        <p:spPr>
          <a:xfrm rot="10800000">
            <a:off x="2593116" y="2559625"/>
            <a:ext cx="175800" cy="4329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2"/>
          <p:cNvSpPr/>
          <p:nvPr/>
        </p:nvSpPr>
        <p:spPr>
          <a:xfrm>
            <a:off x="1924416" y="2992525"/>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GPT-2</a:t>
            </a:r>
            <a:endParaRPr>
              <a:solidFill>
                <a:schemeClr val="lt1"/>
              </a:solidFill>
            </a:endParaRPr>
          </a:p>
        </p:txBody>
      </p:sp>
      <p:sp>
        <p:nvSpPr>
          <p:cNvPr id="186" name="Google Shape;186;p22"/>
          <p:cNvSpPr/>
          <p:nvPr/>
        </p:nvSpPr>
        <p:spPr>
          <a:xfrm>
            <a:off x="161766" y="2992525"/>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2017 - Attention is All You Need</a:t>
            </a:r>
            <a:endParaRPr>
              <a:solidFill>
                <a:schemeClr val="lt1"/>
              </a:solidFill>
            </a:endParaRPr>
          </a:p>
        </p:txBody>
      </p:sp>
      <p:cxnSp>
        <p:nvCxnSpPr>
          <p:cNvPr id="187" name="Google Shape;187;p22"/>
          <p:cNvCxnSpPr>
            <a:stCxn id="186" idx="0"/>
          </p:cNvCxnSpPr>
          <p:nvPr/>
        </p:nvCxnSpPr>
        <p:spPr>
          <a:xfrm rot="10800000">
            <a:off x="604266" y="2583325"/>
            <a:ext cx="402000" cy="4092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22"/>
          <p:cNvSpPr/>
          <p:nvPr/>
        </p:nvSpPr>
        <p:spPr>
          <a:xfrm>
            <a:off x="3862666" y="2992525"/>
            <a:ext cx="168886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2020 - GPT-3/Codex</a:t>
            </a:r>
            <a:endParaRPr>
              <a:solidFill>
                <a:schemeClr val="lt1"/>
              </a:solidFill>
            </a:endParaRPr>
          </a:p>
        </p:txBody>
      </p:sp>
      <p:cxnSp>
        <p:nvCxnSpPr>
          <p:cNvPr id="189" name="Google Shape;189;p22"/>
          <p:cNvCxnSpPr>
            <a:stCxn id="188" idx="0"/>
          </p:cNvCxnSpPr>
          <p:nvPr/>
        </p:nvCxnSpPr>
        <p:spPr>
          <a:xfrm rot="10800000">
            <a:off x="4705896" y="2566825"/>
            <a:ext cx="1200" cy="4257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2"/>
          <p:cNvCxnSpPr/>
          <p:nvPr/>
        </p:nvCxnSpPr>
        <p:spPr>
          <a:xfrm>
            <a:off x="1560421" y="2255150"/>
            <a:ext cx="47700" cy="3234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2"/>
          <p:cNvSpPr/>
          <p:nvPr/>
        </p:nvSpPr>
        <p:spPr>
          <a:xfrm>
            <a:off x="715991" y="18183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GPT-1</a:t>
            </a:r>
            <a:endParaRPr>
              <a:solidFill>
                <a:schemeClr val="lt1"/>
              </a:solidFill>
            </a:endParaRPr>
          </a:p>
        </p:txBody>
      </p:sp>
      <p:sp>
        <p:nvSpPr>
          <p:cNvPr id="192" name="Google Shape;192;p22"/>
          <p:cNvSpPr/>
          <p:nvPr/>
        </p:nvSpPr>
        <p:spPr>
          <a:xfrm>
            <a:off x="2804891" y="18213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2020 - DAVE</a:t>
            </a:r>
            <a:endParaRPr>
              <a:solidFill>
                <a:schemeClr val="lt1"/>
              </a:solidFill>
            </a:endParaRPr>
          </a:p>
        </p:txBody>
      </p:sp>
      <p:cxnSp>
        <p:nvCxnSpPr>
          <p:cNvPr id="193" name="Google Shape;193;p22"/>
          <p:cNvCxnSpPr/>
          <p:nvPr/>
        </p:nvCxnSpPr>
        <p:spPr>
          <a:xfrm flipH="1">
            <a:off x="3521821" y="2258150"/>
            <a:ext cx="127500" cy="2937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2"/>
          <p:cNvCxnSpPr>
            <a:stCxn id="180" idx="2"/>
          </p:cNvCxnSpPr>
          <p:nvPr/>
        </p:nvCxnSpPr>
        <p:spPr>
          <a:xfrm>
            <a:off x="5994396" y="2255150"/>
            <a:ext cx="54300" cy="3165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p22"/>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S. Thakur et al., ‘Benchmarking Large Language Models for Automated Verilog RTL Code Generation’, arXiv [cs.PL]. 2022.</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VeriGen</a:t>
            </a:r>
            <a:endParaRPr/>
          </a:p>
          <a:p>
            <a:pPr indent="-317500" lvl="1" marL="914400" rtl="0" algn="l">
              <a:spcBef>
                <a:spcPts val="0"/>
              </a:spcBef>
              <a:spcAft>
                <a:spcPts val="0"/>
              </a:spcAft>
              <a:buSzPts val="1400"/>
              <a:buChar char="○"/>
            </a:pPr>
            <a:r>
              <a:rPr lang="en-GB"/>
              <a:t>Finetuned CodeGen model</a:t>
            </a:r>
            <a:endParaRPr/>
          </a:p>
          <a:p>
            <a:pPr indent="-317500" lvl="1" marL="914400" rtl="0" algn="l">
              <a:spcBef>
                <a:spcPts val="0"/>
              </a:spcBef>
              <a:spcAft>
                <a:spcPts val="0"/>
              </a:spcAft>
              <a:buSzPts val="1400"/>
              <a:buChar char="○"/>
            </a:pPr>
            <a:r>
              <a:rPr lang="en-GB"/>
              <a:t>Trained over a large corpus of Verilog from both GitHub and from textbooks</a:t>
            </a:r>
            <a:endParaRPr/>
          </a:p>
          <a:p>
            <a:pPr indent="-317500" lvl="1" marL="914400" rtl="0" algn="l">
              <a:spcBef>
                <a:spcPts val="0"/>
              </a:spcBef>
              <a:spcAft>
                <a:spcPts val="0"/>
              </a:spcAft>
              <a:buSzPts val="1400"/>
              <a:buChar char="○"/>
            </a:pPr>
            <a:r>
              <a:rPr lang="en-GB"/>
              <a:t>Outperformed state of the art general-knowledge models at the time</a:t>
            </a:r>
            <a:endParaRPr/>
          </a:p>
          <a:p>
            <a:pPr indent="0" lvl="0" marL="0" rtl="0" algn="l">
              <a:spcBef>
                <a:spcPts val="1600"/>
              </a:spcBef>
              <a:spcAft>
                <a:spcPts val="1600"/>
              </a:spcAft>
              <a:buNone/>
            </a:pPr>
            <a:r>
              <a:t/>
            </a:r>
            <a:endParaRPr/>
          </a:p>
        </p:txBody>
      </p:sp>
      <p:sp>
        <p:nvSpPr>
          <p:cNvPr id="201" name="Google Shape;201;p2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02" name="Google Shape;202;p23"/>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VeriGen</a:t>
            </a:r>
            <a:endParaRPr/>
          </a:p>
        </p:txBody>
      </p:sp>
      <p:pic>
        <p:nvPicPr>
          <p:cNvPr id="203" name="Google Shape;203;p23"/>
          <p:cNvPicPr preferRelativeResize="0"/>
          <p:nvPr/>
        </p:nvPicPr>
        <p:blipFill rotWithShape="1">
          <a:blip r:embed="rId3">
            <a:alphaModFix/>
          </a:blip>
          <a:srcRect b="3651" l="1742" r="4087" t="2951"/>
          <a:stretch/>
        </p:blipFill>
        <p:spPr>
          <a:xfrm>
            <a:off x="311698" y="2432625"/>
            <a:ext cx="4846726" cy="1862001"/>
          </a:xfrm>
          <a:prstGeom prst="rect">
            <a:avLst/>
          </a:prstGeom>
          <a:noFill/>
          <a:ln>
            <a:noFill/>
          </a:ln>
        </p:spPr>
      </p:pic>
      <p:pic>
        <p:nvPicPr>
          <p:cNvPr id="204" name="Google Shape;204;p23"/>
          <p:cNvPicPr preferRelativeResize="0"/>
          <p:nvPr/>
        </p:nvPicPr>
        <p:blipFill rotWithShape="1">
          <a:blip r:embed="rId4">
            <a:alphaModFix/>
          </a:blip>
          <a:srcRect b="1877" l="2339" r="5196" t="2839"/>
          <a:stretch/>
        </p:blipFill>
        <p:spPr>
          <a:xfrm>
            <a:off x="5372350" y="2136600"/>
            <a:ext cx="3357702" cy="2454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0" name="Google Shape;210;p2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sp>
        <p:nvSpPr>
          <p:cNvPr id="211" name="Google Shape;211;p24"/>
          <p:cNvSpPr/>
          <p:nvPr/>
        </p:nvSpPr>
        <p:spPr>
          <a:xfrm>
            <a:off x="5149966" y="18183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cxnSp>
        <p:nvCxnSpPr>
          <p:cNvPr id="212" name="Google Shape;212;p24"/>
          <p:cNvCxnSpPr/>
          <p:nvPr/>
        </p:nvCxnSpPr>
        <p:spPr>
          <a:xfrm flipH="1" rot="10800000">
            <a:off x="102300" y="2564248"/>
            <a:ext cx="8742000" cy="2700"/>
          </a:xfrm>
          <a:prstGeom prst="straightConnector1">
            <a:avLst/>
          </a:prstGeom>
          <a:noFill/>
          <a:ln cap="flat" cmpd="sng" w="28575">
            <a:solidFill>
              <a:srgbClr val="57068C"/>
            </a:solidFill>
            <a:prstDash val="solid"/>
            <a:round/>
            <a:headEnd len="med" w="med" type="triangle"/>
            <a:tailEnd len="med" w="med" type="none"/>
          </a:ln>
        </p:spPr>
      </p:cxnSp>
      <p:sp>
        <p:nvSpPr>
          <p:cNvPr id="213" name="Google Shape;213;p24"/>
          <p:cNvSpPr txBox="1"/>
          <p:nvPr/>
        </p:nvSpPr>
        <p:spPr>
          <a:xfrm>
            <a:off x="8782450" y="2260800"/>
            <a:ext cx="4470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cxnSp>
        <p:nvCxnSpPr>
          <p:cNvPr id="214" name="Google Shape;214;p24"/>
          <p:cNvCxnSpPr>
            <a:stCxn id="215" idx="0"/>
          </p:cNvCxnSpPr>
          <p:nvPr/>
        </p:nvCxnSpPr>
        <p:spPr>
          <a:xfrm rot="10800000">
            <a:off x="2593116" y="2559625"/>
            <a:ext cx="175800" cy="43290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24"/>
          <p:cNvSpPr/>
          <p:nvPr/>
        </p:nvSpPr>
        <p:spPr>
          <a:xfrm>
            <a:off x="1924416" y="2992525"/>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GPT-2</a:t>
            </a:r>
            <a:endParaRPr>
              <a:solidFill>
                <a:schemeClr val="lt1"/>
              </a:solidFill>
            </a:endParaRPr>
          </a:p>
        </p:txBody>
      </p:sp>
      <p:sp>
        <p:nvSpPr>
          <p:cNvPr id="216" name="Google Shape;216;p24"/>
          <p:cNvSpPr/>
          <p:nvPr/>
        </p:nvSpPr>
        <p:spPr>
          <a:xfrm>
            <a:off x="161766" y="2992525"/>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2017 - Attention is All You Need</a:t>
            </a:r>
            <a:endParaRPr>
              <a:solidFill>
                <a:schemeClr val="lt1"/>
              </a:solidFill>
            </a:endParaRPr>
          </a:p>
        </p:txBody>
      </p:sp>
      <p:cxnSp>
        <p:nvCxnSpPr>
          <p:cNvPr id="217" name="Google Shape;217;p24"/>
          <p:cNvCxnSpPr>
            <a:stCxn id="216" idx="0"/>
          </p:cNvCxnSpPr>
          <p:nvPr/>
        </p:nvCxnSpPr>
        <p:spPr>
          <a:xfrm rot="10800000">
            <a:off x="604266" y="2583325"/>
            <a:ext cx="402000" cy="409200"/>
          </a:xfrm>
          <a:prstGeom prst="straightConnector1">
            <a:avLst/>
          </a:prstGeom>
          <a:noFill/>
          <a:ln cap="flat" cmpd="sng" w="9525">
            <a:solidFill>
              <a:schemeClr val="dk2"/>
            </a:solidFill>
            <a:prstDash val="solid"/>
            <a:round/>
            <a:headEnd len="med" w="med" type="none"/>
            <a:tailEnd len="med" w="med" type="triangle"/>
          </a:ln>
        </p:spPr>
      </p:cxnSp>
      <p:sp>
        <p:nvSpPr>
          <p:cNvPr id="218" name="Google Shape;218;p24"/>
          <p:cNvSpPr/>
          <p:nvPr/>
        </p:nvSpPr>
        <p:spPr>
          <a:xfrm>
            <a:off x="3862666" y="2992525"/>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2020 - GPT-3/Codex</a:t>
            </a:r>
            <a:endParaRPr>
              <a:solidFill>
                <a:schemeClr val="lt1"/>
              </a:solidFill>
            </a:endParaRPr>
          </a:p>
        </p:txBody>
      </p:sp>
      <p:cxnSp>
        <p:nvCxnSpPr>
          <p:cNvPr id="219" name="Google Shape;219;p24"/>
          <p:cNvCxnSpPr>
            <a:stCxn id="218" idx="0"/>
          </p:cNvCxnSpPr>
          <p:nvPr/>
        </p:nvCxnSpPr>
        <p:spPr>
          <a:xfrm rot="10800000">
            <a:off x="4705966" y="2566825"/>
            <a:ext cx="1200" cy="4257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24"/>
          <p:cNvCxnSpPr/>
          <p:nvPr/>
        </p:nvCxnSpPr>
        <p:spPr>
          <a:xfrm>
            <a:off x="1560421" y="2255150"/>
            <a:ext cx="47700" cy="3234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24"/>
          <p:cNvSpPr/>
          <p:nvPr/>
        </p:nvSpPr>
        <p:spPr>
          <a:xfrm>
            <a:off x="715991" y="18183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GPT-1</a:t>
            </a:r>
            <a:endParaRPr>
              <a:solidFill>
                <a:schemeClr val="lt1"/>
              </a:solidFill>
            </a:endParaRPr>
          </a:p>
        </p:txBody>
      </p:sp>
      <p:sp>
        <p:nvSpPr>
          <p:cNvPr id="222" name="Google Shape;222;p24"/>
          <p:cNvSpPr/>
          <p:nvPr/>
        </p:nvSpPr>
        <p:spPr>
          <a:xfrm>
            <a:off x="2804891" y="18213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2020 - DAVE</a:t>
            </a:r>
            <a:endParaRPr>
              <a:solidFill>
                <a:schemeClr val="lt1"/>
              </a:solidFill>
            </a:endParaRPr>
          </a:p>
        </p:txBody>
      </p:sp>
      <p:cxnSp>
        <p:nvCxnSpPr>
          <p:cNvPr id="223" name="Google Shape;223;p24"/>
          <p:cNvCxnSpPr/>
          <p:nvPr/>
        </p:nvCxnSpPr>
        <p:spPr>
          <a:xfrm flipH="1">
            <a:off x="3521821" y="2258150"/>
            <a:ext cx="127500" cy="2937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4"/>
          <p:cNvCxnSpPr>
            <a:stCxn id="225" idx="2"/>
          </p:cNvCxnSpPr>
          <p:nvPr/>
        </p:nvCxnSpPr>
        <p:spPr>
          <a:xfrm>
            <a:off x="5994396" y="2255150"/>
            <a:ext cx="54300" cy="316500"/>
          </a:xfrm>
          <a:prstGeom prst="straightConnector1">
            <a:avLst/>
          </a:prstGeom>
          <a:noFill/>
          <a:ln cap="flat" cmpd="sng" w="9525">
            <a:solidFill>
              <a:schemeClr val="dk2"/>
            </a:solidFill>
            <a:prstDash val="solid"/>
            <a:round/>
            <a:headEnd len="med" w="med" type="none"/>
            <a:tailEnd len="med" w="med" type="triangle"/>
          </a:ln>
        </p:spPr>
      </p:cxnSp>
      <p:grpSp>
        <p:nvGrpSpPr>
          <p:cNvPr id="226" name="Google Shape;226;p24"/>
          <p:cNvGrpSpPr/>
          <p:nvPr/>
        </p:nvGrpSpPr>
        <p:grpSpPr>
          <a:xfrm>
            <a:off x="6190141" y="2945250"/>
            <a:ext cx="1688860" cy="1351200"/>
            <a:chOff x="532850" y="2759400"/>
            <a:chExt cx="2416800" cy="1351200"/>
          </a:xfrm>
        </p:grpSpPr>
        <p:sp>
          <p:nvSpPr>
            <p:cNvPr id="227" name="Google Shape;227;p24"/>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0000" spcFirstLastPara="1" rIns="0" wrap="square" tIns="91425">
              <a:noAutofit/>
            </a:bodyPr>
            <a:lstStyle/>
            <a:p>
              <a:pPr indent="-162599" lvl="0" marL="86399" rtl="0" algn="l">
                <a:spcBef>
                  <a:spcPts val="0"/>
                </a:spcBef>
                <a:spcAft>
                  <a:spcPts val="0"/>
                </a:spcAft>
                <a:buClr>
                  <a:schemeClr val="dk1"/>
                </a:buClr>
                <a:buSzPts val="1200"/>
                <a:buChar char="-"/>
              </a:pPr>
              <a:r>
                <a:rPr lang="en-GB" sz="1200">
                  <a:solidFill>
                    <a:schemeClr val="dk1"/>
                  </a:solidFill>
                </a:rPr>
                <a:t>OpenAI’s first “conversational” model</a:t>
              </a:r>
              <a:endParaRPr sz="1200">
                <a:solidFill>
                  <a:schemeClr val="dk1"/>
                </a:solidFill>
              </a:endParaRPr>
            </a:p>
          </p:txBody>
        </p:sp>
        <p:sp>
          <p:nvSpPr>
            <p:cNvPr id="228" name="Google Shape;228;p24"/>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ChatGPT</a:t>
              </a:r>
              <a:endParaRPr>
                <a:solidFill>
                  <a:schemeClr val="lt1"/>
                </a:solidFill>
              </a:endParaRPr>
            </a:p>
          </p:txBody>
        </p:sp>
      </p:grpSp>
      <p:cxnSp>
        <p:nvCxnSpPr>
          <p:cNvPr id="229" name="Google Shape;229;p24"/>
          <p:cNvCxnSpPr>
            <a:stCxn id="228" idx="0"/>
          </p:cNvCxnSpPr>
          <p:nvPr/>
        </p:nvCxnSpPr>
        <p:spPr>
          <a:xfrm rot="10800000">
            <a:off x="6996471" y="2564250"/>
            <a:ext cx="38100" cy="381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5" name="Google Shape;235;p2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236" name="Google Shape;236;p25"/>
          <p:cNvCxnSpPr/>
          <p:nvPr/>
        </p:nvCxnSpPr>
        <p:spPr>
          <a:xfrm flipH="1" rot="10800000">
            <a:off x="342550" y="2559475"/>
            <a:ext cx="8734800" cy="9600"/>
          </a:xfrm>
          <a:prstGeom prst="straightConnector1">
            <a:avLst/>
          </a:prstGeom>
          <a:noFill/>
          <a:ln cap="flat" cmpd="sng" w="28575">
            <a:solidFill>
              <a:srgbClr val="57068C"/>
            </a:solidFill>
            <a:prstDash val="solid"/>
            <a:round/>
            <a:headEnd len="med" w="med" type="none"/>
            <a:tailEnd len="med" w="med" type="triangle"/>
          </a:ln>
        </p:spPr>
      </p:cxnSp>
      <p:sp>
        <p:nvSpPr>
          <p:cNvPr id="237" name="Google Shape;237;p25"/>
          <p:cNvSpPr txBox="1"/>
          <p:nvPr/>
        </p:nvSpPr>
        <p:spPr>
          <a:xfrm>
            <a:off x="0" y="2263300"/>
            <a:ext cx="4470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sp>
        <p:nvSpPr>
          <p:cNvPr id="238" name="Google Shape;238;p25"/>
          <p:cNvSpPr/>
          <p:nvPr/>
        </p:nvSpPr>
        <p:spPr>
          <a:xfrm>
            <a:off x="90341" y="1659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cxnSp>
        <p:nvCxnSpPr>
          <p:cNvPr id="239" name="Google Shape;239;p25"/>
          <p:cNvCxnSpPr>
            <a:stCxn id="238" idx="2"/>
          </p:cNvCxnSpPr>
          <p:nvPr/>
        </p:nvCxnSpPr>
        <p:spPr>
          <a:xfrm flipH="1">
            <a:off x="694541" y="2098800"/>
            <a:ext cx="240300" cy="44640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25"/>
          <p:cNvSpPr/>
          <p:nvPr/>
        </p:nvSpPr>
        <p:spPr>
          <a:xfrm>
            <a:off x="2871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ChatGPT</a:t>
            </a:r>
            <a:endParaRPr>
              <a:solidFill>
                <a:schemeClr val="lt1"/>
              </a:solidFill>
            </a:endParaRPr>
          </a:p>
        </p:txBody>
      </p:sp>
      <p:cxnSp>
        <p:nvCxnSpPr>
          <p:cNvPr id="241" name="Google Shape;241;p25"/>
          <p:cNvCxnSpPr>
            <a:stCxn id="240" idx="0"/>
          </p:cNvCxnSpPr>
          <p:nvPr/>
        </p:nvCxnSpPr>
        <p:spPr>
          <a:xfrm rot="10800000">
            <a:off x="1093516" y="2576400"/>
            <a:ext cx="38100" cy="381000"/>
          </a:xfrm>
          <a:prstGeom prst="straightConnector1">
            <a:avLst/>
          </a:prstGeom>
          <a:noFill/>
          <a:ln cap="flat" cmpd="sng" w="9525">
            <a:solidFill>
              <a:schemeClr val="dk2"/>
            </a:solidFill>
            <a:prstDash val="solid"/>
            <a:round/>
            <a:headEnd len="med" w="med" type="none"/>
            <a:tailEnd len="med" w="med" type="triangle"/>
          </a:ln>
        </p:spPr>
      </p:cxnSp>
      <p:grpSp>
        <p:nvGrpSpPr>
          <p:cNvPr id="242" name="Google Shape;242;p25"/>
          <p:cNvGrpSpPr/>
          <p:nvPr/>
        </p:nvGrpSpPr>
        <p:grpSpPr>
          <a:xfrm>
            <a:off x="1899641" y="747600"/>
            <a:ext cx="1688860" cy="1351200"/>
            <a:chOff x="532850" y="2759400"/>
            <a:chExt cx="2416800" cy="1351200"/>
          </a:xfrm>
        </p:grpSpPr>
        <p:sp>
          <p:nvSpPr>
            <p:cNvPr id="243" name="Google Shape;243;p25"/>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0000" spcFirstLastPara="1" rIns="0" wrap="square" tIns="91425">
              <a:noAutofit/>
            </a:bodyPr>
            <a:lstStyle/>
            <a:p>
              <a:pPr indent="-162599" lvl="0" marL="86399" rtl="0" algn="l">
                <a:spcBef>
                  <a:spcPts val="0"/>
                </a:spcBef>
                <a:spcAft>
                  <a:spcPts val="0"/>
                </a:spcAft>
                <a:buClr>
                  <a:schemeClr val="dk1"/>
                </a:buClr>
                <a:buSzPts val="1200"/>
                <a:buChar char="-"/>
              </a:pPr>
              <a:r>
                <a:rPr lang="en-GB" sz="1200">
                  <a:solidFill>
                    <a:schemeClr val="dk1"/>
                  </a:solidFill>
                </a:rPr>
                <a:t>Designed processor with AI in conversation</a:t>
              </a:r>
              <a:endParaRPr sz="1200">
                <a:solidFill>
                  <a:schemeClr val="dk1"/>
                </a:solidFill>
              </a:endParaRPr>
            </a:p>
            <a:p>
              <a:pPr indent="-162599" lvl="0" marL="86399" rtl="0" algn="l">
                <a:spcBef>
                  <a:spcPts val="0"/>
                </a:spcBef>
                <a:spcAft>
                  <a:spcPts val="0"/>
                </a:spcAft>
                <a:buClr>
                  <a:schemeClr val="dk1"/>
                </a:buClr>
                <a:buSzPts val="1200"/>
                <a:buChar char="-"/>
              </a:pPr>
              <a:r>
                <a:rPr lang="en-GB" sz="1200">
                  <a:solidFill>
                    <a:schemeClr val="dk1"/>
                  </a:solidFill>
                </a:rPr>
                <a:t>All Verilog written by LLM</a:t>
              </a:r>
              <a:endParaRPr sz="1200">
                <a:solidFill>
                  <a:schemeClr val="dk1"/>
                </a:solidFill>
              </a:endParaRPr>
            </a:p>
          </p:txBody>
        </p:sp>
        <p:sp>
          <p:nvSpPr>
            <p:cNvPr id="244" name="Google Shape;244;p25"/>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ChipChat</a:t>
              </a:r>
              <a:endParaRPr>
                <a:solidFill>
                  <a:schemeClr val="lt1"/>
                </a:solidFill>
              </a:endParaRPr>
            </a:p>
          </p:txBody>
        </p:sp>
      </p:grpSp>
      <p:cxnSp>
        <p:nvCxnSpPr>
          <p:cNvPr id="245" name="Google Shape;245;p25"/>
          <p:cNvCxnSpPr>
            <a:stCxn id="243" idx="2"/>
          </p:cNvCxnSpPr>
          <p:nvPr/>
        </p:nvCxnSpPr>
        <p:spPr>
          <a:xfrm flipH="1">
            <a:off x="2423671" y="2098800"/>
            <a:ext cx="320400" cy="443700"/>
          </a:xfrm>
          <a:prstGeom prst="straightConnector1">
            <a:avLst/>
          </a:prstGeom>
          <a:noFill/>
          <a:ln cap="flat" cmpd="sng" w="9525">
            <a:solidFill>
              <a:schemeClr val="dk2"/>
            </a:solidFill>
            <a:prstDash val="solid"/>
            <a:round/>
            <a:headEnd len="med" w="med" type="none"/>
            <a:tailEnd len="med" w="med" type="triangle"/>
          </a:ln>
        </p:spPr>
      </p:cxnSp>
      <p:sp>
        <p:nvSpPr>
          <p:cNvPr id="246" name="Google Shape;246;p25"/>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J. Blocklove, S. Garg, R. Karri, and H. Pearce, ‘Chip-Chat: Challenges and Opportunities in Conversational Hardware Design’, in 2023 ACM/IEEE 5th Workshop on Machine Learning for CAD (MLCAD), 2023, pp. 1–6.</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Chip-Chat (2023)</a:t>
            </a:r>
            <a:endParaRPr/>
          </a:p>
        </p:txBody>
      </p:sp>
      <p:sp>
        <p:nvSpPr>
          <p:cNvPr id="252" name="Google Shape;252;p2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3" name="Google Shape;253;p26"/>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Helvetica Neue"/>
              <a:buChar char="●"/>
            </a:pPr>
            <a:r>
              <a:rPr lang="en-GB">
                <a:latin typeface="Helvetica Neue"/>
                <a:ea typeface="Helvetica Neue"/>
                <a:cs typeface="Helvetica Neue"/>
                <a:sym typeface="Helvetica Neue"/>
              </a:rPr>
              <a:t>Can we use human feedback (a “conversation”) to create a complex design?</a:t>
            </a:r>
            <a:endParaRPr>
              <a:latin typeface="Helvetica Neue"/>
              <a:ea typeface="Helvetica Neue"/>
              <a:cs typeface="Helvetica Neue"/>
              <a:sym typeface="Helvetica Neue"/>
            </a:endParaRPr>
          </a:p>
          <a:p>
            <a:pPr indent="-368300" lvl="0" marL="457200" rtl="0" algn="l">
              <a:lnSpc>
                <a:spcPct val="115000"/>
              </a:lnSpc>
              <a:spcBef>
                <a:spcPts val="0"/>
              </a:spcBef>
              <a:spcAft>
                <a:spcPts val="0"/>
              </a:spcAft>
              <a:buSzPts val="2200"/>
              <a:buFont typeface="Helvetica Neue"/>
              <a:buChar char="●"/>
            </a:pPr>
            <a:r>
              <a:rPr lang="en-GB">
                <a:latin typeface="Helvetica Neue"/>
                <a:ea typeface="Helvetica Neue"/>
                <a:cs typeface="Helvetica Neue"/>
                <a:sym typeface="Helvetica Neue"/>
              </a:rPr>
              <a:t>Can we use that feedback to make a design within certain constraints?</a:t>
            </a:r>
            <a:endParaRPr>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Font typeface="Helvetica Neue"/>
              <a:buChar char="●"/>
            </a:pPr>
            <a:r>
              <a:rPr lang="en-GB">
                <a:latin typeface="Helvetica Neue"/>
                <a:ea typeface="Helvetica Neue"/>
                <a:cs typeface="Helvetica Neue"/>
                <a:sym typeface="Helvetica Neue"/>
              </a:rPr>
              <a:t>Let’s try make an (8-bit) processor</a:t>
            </a:r>
            <a:endParaRPr/>
          </a:p>
        </p:txBody>
      </p:sp>
      <p:pic>
        <p:nvPicPr>
          <p:cNvPr id="254" name="Google Shape;254;p26"/>
          <p:cNvPicPr preferRelativeResize="0"/>
          <p:nvPr/>
        </p:nvPicPr>
        <p:blipFill>
          <a:blip r:embed="rId3">
            <a:alphaModFix/>
          </a:blip>
          <a:stretch>
            <a:fillRect/>
          </a:stretch>
        </p:blipFill>
        <p:spPr>
          <a:xfrm>
            <a:off x="1428888" y="2395900"/>
            <a:ext cx="6286225" cy="196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0" name="Google Shape;260;p27"/>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7"/>
          <p:cNvPicPr preferRelativeResize="0"/>
          <p:nvPr/>
        </p:nvPicPr>
        <p:blipFill>
          <a:blip r:embed="rId3">
            <a:alphaModFix/>
          </a:blip>
          <a:stretch>
            <a:fillRect/>
          </a:stretch>
        </p:blipFill>
        <p:spPr>
          <a:xfrm>
            <a:off x="1482263" y="609375"/>
            <a:ext cx="6179480" cy="4107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7" name="Google Shape;267;p28"/>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28"/>
          <p:cNvPicPr preferRelativeResize="0"/>
          <p:nvPr/>
        </p:nvPicPr>
        <p:blipFill>
          <a:blip r:embed="rId3">
            <a:alphaModFix/>
          </a:blip>
          <a:stretch>
            <a:fillRect/>
          </a:stretch>
        </p:blipFill>
        <p:spPr>
          <a:xfrm>
            <a:off x="1181100" y="863225"/>
            <a:ext cx="6781800" cy="354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Helvetica Neue"/>
              <a:buChar char="●"/>
            </a:pPr>
            <a:r>
              <a:rPr lang="en-GB">
                <a:latin typeface="Helvetica Neue"/>
                <a:ea typeface="Helvetica Neue"/>
                <a:cs typeface="Helvetica Neue"/>
                <a:sym typeface="Helvetica Neue"/>
              </a:rPr>
              <a:t>What we have done up to this point is “chip-chat”, talking with the LLMs to generate 100% of our Verilog</a:t>
            </a:r>
            <a:endParaRPr>
              <a:latin typeface="Helvetica Neue"/>
              <a:ea typeface="Helvetica Neue"/>
              <a:cs typeface="Helvetica Neue"/>
              <a:sym typeface="Helvetica Neue"/>
            </a:endParaRPr>
          </a:p>
          <a:p>
            <a:pPr indent="-342900" lvl="0" marL="457200" rtl="0" algn="l">
              <a:lnSpc>
                <a:spcPct val="115000"/>
              </a:lnSpc>
              <a:spcBef>
                <a:spcPts val="1000"/>
              </a:spcBef>
              <a:spcAft>
                <a:spcPts val="0"/>
              </a:spcAft>
              <a:buSzPts val="1800"/>
              <a:buFont typeface="Helvetica Neue"/>
              <a:buChar char="●"/>
            </a:pPr>
            <a:r>
              <a:rPr lang="en-GB">
                <a:latin typeface="Helvetica Neue"/>
                <a:ea typeface="Helvetica Neue"/>
                <a:cs typeface="Helvetica Neue"/>
                <a:sym typeface="Helvetica Neue"/>
              </a:rPr>
              <a:t>Is this practical? </a:t>
            </a:r>
            <a:endParaRPr>
              <a:latin typeface="Helvetica Neue"/>
              <a:ea typeface="Helvetica Neue"/>
              <a:cs typeface="Helvetica Neue"/>
              <a:sym typeface="Helvetica Neue"/>
            </a:endParaRPr>
          </a:p>
          <a:p>
            <a:pPr indent="-317500" lvl="1" marL="914400" rtl="0" algn="l">
              <a:lnSpc>
                <a:spcPct val="115000"/>
              </a:lnSpc>
              <a:spcBef>
                <a:spcPts val="1000"/>
              </a:spcBef>
              <a:spcAft>
                <a:spcPts val="0"/>
              </a:spcAft>
              <a:buSzPts val="1400"/>
              <a:buFont typeface="Helvetica Neue"/>
              <a:buChar char="○"/>
            </a:pPr>
            <a:r>
              <a:rPr lang="en-GB">
                <a:latin typeface="Helvetica Neue"/>
                <a:ea typeface="Helvetica Neue"/>
                <a:cs typeface="Helvetica Neue"/>
                <a:sym typeface="Helvetica Neue"/>
              </a:rPr>
              <a:t>Scalability concerns</a:t>
            </a:r>
            <a:endParaRPr>
              <a:latin typeface="Helvetica Neue"/>
              <a:ea typeface="Helvetica Neue"/>
              <a:cs typeface="Helvetica Neue"/>
              <a:sym typeface="Helvetica Neue"/>
            </a:endParaRPr>
          </a:p>
          <a:p>
            <a:pPr indent="-317500" lvl="1" marL="914400" rtl="0" algn="l">
              <a:lnSpc>
                <a:spcPct val="115000"/>
              </a:lnSpc>
              <a:spcBef>
                <a:spcPts val="1000"/>
              </a:spcBef>
              <a:spcAft>
                <a:spcPts val="0"/>
              </a:spcAft>
              <a:buSzPts val="1400"/>
              <a:buFont typeface="Helvetica Neue"/>
              <a:buChar char="○"/>
            </a:pPr>
            <a:r>
              <a:rPr lang="en-GB">
                <a:latin typeface="Helvetica Neue"/>
                <a:ea typeface="Helvetica Neue"/>
                <a:cs typeface="Helvetica Neue"/>
                <a:sym typeface="Helvetica Neue"/>
              </a:rPr>
              <a:t>Third party models</a:t>
            </a:r>
            <a:endParaRPr>
              <a:latin typeface="Helvetica Neue"/>
              <a:ea typeface="Helvetica Neue"/>
              <a:cs typeface="Helvetica Neue"/>
              <a:sym typeface="Helvetica Neue"/>
            </a:endParaRPr>
          </a:p>
          <a:p>
            <a:pPr indent="-317500" lvl="1" marL="914400" rtl="0" algn="l">
              <a:lnSpc>
                <a:spcPct val="115000"/>
              </a:lnSpc>
              <a:spcBef>
                <a:spcPts val="1000"/>
              </a:spcBef>
              <a:spcAft>
                <a:spcPts val="0"/>
              </a:spcAft>
              <a:buSzPts val="1400"/>
              <a:buFont typeface="Helvetica Neue"/>
              <a:buChar char="○"/>
            </a:pPr>
            <a:r>
              <a:rPr lang="en-GB">
                <a:latin typeface="Helvetica Neue"/>
                <a:ea typeface="Helvetica Neue"/>
                <a:cs typeface="Helvetica Neue"/>
                <a:sym typeface="Helvetica Neue"/>
              </a:rPr>
              <a:t>Human component</a:t>
            </a:r>
            <a:endParaRPr>
              <a:latin typeface="Helvetica Neue"/>
              <a:ea typeface="Helvetica Neue"/>
              <a:cs typeface="Helvetica Neue"/>
              <a:sym typeface="Helvetica Neue"/>
            </a:endParaRPr>
          </a:p>
          <a:p>
            <a:pPr indent="-317500" lvl="1" marL="914400" rtl="0" algn="l">
              <a:lnSpc>
                <a:spcPct val="115000"/>
              </a:lnSpc>
              <a:spcBef>
                <a:spcPts val="1000"/>
              </a:spcBef>
              <a:spcAft>
                <a:spcPts val="0"/>
              </a:spcAft>
              <a:buSzPts val="1400"/>
              <a:buFont typeface="Helvetica Neue"/>
              <a:buChar char="○"/>
            </a:pPr>
            <a:r>
              <a:rPr lang="en-GB">
                <a:latin typeface="Helvetica Neue"/>
                <a:ea typeface="Helvetica Neue"/>
                <a:cs typeface="Helvetica Neue"/>
                <a:sym typeface="Helvetica Neue"/>
              </a:rPr>
              <a:t>Correctness?</a:t>
            </a:r>
            <a:endParaRPr>
              <a:latin typeface="Helvetica Neue"/>
              <a:ea typeface="Helvetica Neue"/>
              <a:cs typeface="Helvetica Neue"/>
              <a:sym typeface="Helvetica Neue"/>
            </a:endParaRPr>
          </a:p>
          <a:p>
            <a:pPr indent="0" lvl="0" marL="0" rtl="0" algn="l">
              <a:spcBef>
                <a:spcPts val="1000"/>
              </a:spcBef>
              <a:spcAft>
                <a:spcPts val="1600"/>
              </a:spcAft>
              <a:buNone/>
            </a:pPr>
            <a:r>
              <a:t/>
            </a:r>
            <a:endParaRPr/>
          </a:p>
        </p:txBody>
      </p:sp>
      <p:sp>
        <p:nvSpPr>
          <p:cNvPr id="274" name="Google Shape;274;p2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5" name="Google Shape;275;p29"/>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29"/>
          <p:cNvPicPr preferRelativeResize="0"/>
          <p:nvPr/>
        </p:nvPicPr>
        <p:blipFill>
          <a:blip r:embed="rId3">
            <a:alphaModFix/>
          </a:blip>
          <a:stretch>
            <a:fillRect/>
          </a:stretch>
        </p:blipFill>
        <p:spPr>
          <a:xfrm>
            <a:off x="4136975" y="1478000"/>
            <a:ext cx="4126325" cy="2927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2" name="Google Shape;282;p30"/>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283" name="Google Shape;283;p30"/>
          <p:cNvCxnSpPr/>
          <p:nvPr/>
        </p:nvCxnSpPr>
        <p:spPr>
          <a:xfrm flipH="1" rot="10800000">
            <a:off x="342550" y="2559475"/>
            <a:ext cx="8734800" cy="9600"/>
          </a:xfrm>
          <a:prstGeom prst="straightConnector1">
            <a:avLst/>
          </a:prstGeom>
          <a:noFill/>
          <a:ln cap="flat" cmpd="sng" w="28575">
            <a:solidFill>
              <a:srgbClr val="57068C"/>
            </a:solidFill>
            <a:prstDash val="solid"/>
            <a:round/>
            <a:headEnd len="med" w="med" type="none"/>
            <a:tailEnd len="med" w="med" type="triangle"/>
          </a:ln>
        </p:spPr>
      </p:cxnSp>
      <p:sp>
        <p:nvSpPr>
          <p:cNvPr id="284" name="Google Shape;284;p30"/>
          <p:cNvSpPr txBox="1"/>
          <p:nvPr/>
        </p:nvSpPr>
        <p:spPr>
          <a:xfrm>
            <a:off x="0" y="2263300"/>
            <a:ext cx="4470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grpSp>
        <p:nvGrpSpPr>
          <p:cNvPr id="285" name="Google Shape;285;p30"/>
          <p:cNvGrpSpPr/>
          <p:nvPr/>
        </p:nvGrpSpPr>
        <p:grpSpPr>
          <a:xfrm>
            <a:off x="2099516" y="2957400"/>
            <a:ext cx="1688860" cy="1351200"/>
            <a:chOff x="532850" y="2759400"/>
            <a:chExt cx="2416800" cy="1351200"/>
          </a:xfrm>
        </p:grpSpPr>
        <p:sp>
          <p:nvSpPr>
            <p:cNvPr id="286" name="Google Shape;286;p30"/>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0000" spcFirstLastPara="1" rIns="0" wrap="square" tIns="91425">
              <a:noAutofit/>
            </a:bodyPr>
            <a:lstStyle/>
            <a:p>
              <a:pPr indent="-162599" lvl="0" marL="86399" rtl="0" algn="l">
                <a:spcBef>
                  <a:spcPts val="0"/>
                </a:spcBef>
                <a:spcAft>
                  <a:spcPts val="0"/>
                </a:spcAft>
                <a:buClr>
                  <a:schemeClr val="dk1"/>
                </a:buClr>
                <a:buSzPts val="1200"/>
                <a:buChar char="-"/>
              </a:pPr>
              <a:r>
                <a:rPr lang="en-GB" sz="1200">
                  <a:solidFill>
                    <a:schemeClr val="dk1"/>
                  </a:solidFill>
                </a:rPr>
                <a:t>Used LLMs with open source tools to generate design and testbench</a:t>
              </a:r>
              <a:endParaRPr sz="1200">
                <a:solidFill>
                  <a:schemeClr val="dk1"/>
                </a:solidFill>
              </a:endParaRPr>
            </a:p>
          </p:txBody>
        </p:sp>
        <p:sp>
          <p:nvSpPr>
            <p:cNvPr id="287" name="Google Shape;287;p30"/>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Scripted LLMs for HW</a:t>
              </a:r>
              <a:endParaRPr>
                <a:solidFill>
                  <a:schemeClr val="lt1"/>
                </a:solidFill>
              </a:endParaRPr>
            </a:p>
          </p:txBody>
        </p:sp>
      </p:grpSp>
      <p:cxnSp>
        <p:nvCxnSpPr>
          <p:cNvPr id="288" name="Google Shape;288;p30"/>
          <p:cNvCxnSpPr>
            <a:stCxn id="287" idx="0"/>
          </p:cNvCxnSpPr>
          <p:nvPr/>
        </p:nvCxnSpPr>
        <p:spPr>
          <a:xfrm rot="10800000">
            <a:off x="2854246" y="2569200"/>
            <a:ext cx="89700" cy="3882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30"/>
          <p:cNvSpPr/>
          <p:nvPr/>
        </p:nvSpPr>
        <p:spPr>
          <a:xfrm>
            <a:off x="90341" y="1659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cxnSp>
        <p:nvCxnSpPr>
          <p:cNvPr id="290" name="Google Shape;290;p30"/>
          <p:cNvCxnSpPr>
            <a:stCxn id="289" idx="2"/>
          </p:cNvCxnSpPr>
          <p:nvPr/>
        </p:nvCxnSpPr>
        <p:spPr>
          <a:xfrm flipH="1">
            <a:off x="694541" y="2098800"/>
            <a:ext cx="240300" cy="446400"/>
          </a:xfrm>
          <a:prstGeom prst="straightConnector1">
            <a:avLst/>
          </a:prstGeom>
          <a:noFill/>
          <a:ln cap="flat" cmpd="sng" w="9525">
            <a:solidFill>
              <a:schemeClr val="dk2"/>
            </a:solidFill>
            <a:prstDash val="solid"/>
            <a:round/>
            <a:headEnd len="med" w="med" type="none"/>
            <a:tailEnd len="med" w="med" type="triangle"/>
          </a:ln>
        </p:spPr>
      </p:cxnSp>
      <p:sp>
        <p:nvSpPr>
          <p:cNvPr id="291" name="Google Shape;291;p30"/>
          <p:cNvSpPr/>
          <p:nvPr/>
        </p:nvSpPr>
        <p:spPr>
          <a:xfrm>
            <a:off x="2871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ChatGPT</a:t>
            </a:r>
            <a:endParaRPr>
              <a:solidFill>
                <a:schemeClr val="lt1"/>
              </a:solidFill>
            </a:endParaRPr>
          </a:p>
        </p:txBody>
      </p:sp>
      <p:cxnSp>
        <p:nvCxnSpPr>
          <p:cNvPr id="292" name="Google Shape;292;p30"/>
          <p:cNvCxnSpPr>
            <a:stCxn id="291" idx="0"/>
          </p:cNvCxnSpPr>
          <p:nvPr/>
        </p:nvCxnSpPr>
        <p:spPr>
          <a:xfrm rot="10800000">
            <a:off x="1093516" y="2576400"/>
            <a:ext cx="38100" cy="38100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30"/>
          <p:cNvSpPr/>
          <p:nvPr/>
        </p:nvSpPr>
        <p:spPr>
          <a:xfrm>
            <a:off x="1899641" y="1662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ChipChat</a:t>
            </a:r>
            <a:endParaRPr>
              <a:solidFill>
                <a:schemeClr val="lt1"/>
              </a:solidFill>
            </a:endParaRPr>
          </a:p>
        </p:txBody>
      </p:sp>
      <p:cxnSp>
        <p:nvCxnSpPr>
          <p:cNvPr id="294" name="Google Shape;294;p30"/>
          <p:cNvCxnSpPr>
            <a:stCxn id="295" idx="2"/>
          </p:cNvCxnSpPr>
          <p:nvPr/>
        </p:nvCxnSpPr>
        <p:spPr>
          <a:xfrm flipH="1">
            <a:off x="2423671" y="2098800"/>
            <a:ext cx="320400" cy="443700"/>
          </a:xfrm>
          <a:prstGeom prst="straightConnector1">
            <a:avLst/>
          </a:prstGeom>
          <a:noFill/>
          <a:ln cap="flat" cmpd="sng" w="9525">
            <a:solidFill>
              <a:schemeClr val="dk2"/>
            </a:solidFill>
            <a:prstDash val="solid"/>
            <a:round/>
            <a:headEnd len="med" w="med" type="none"/>
            <a:tailEnd len="med" w="med" type="triangle"/>
          </a:ln>
        </p:spPr>
      </p:cxnSp>
      <p:sp>
        <p:nvSpPr>
          <p:cNvPr id="296" name="Google Shape;296;p30"/>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J. Blocklove, S. Garg, R. Karri, and H. Pearce, ‘Evaluating LLMs for Hardware Design and Test’, in 2024 IEEE LLM Aided Design Workshop (LAD), 2024, pp. 1–6.</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2" name="Google Shape;302;p31"/>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Evaluating LLMs via “Script”-ed design flows</a:t>
            </a:r>
            <a:endParaRPr/>
          </a:p>
        </p:txBody>
      </p:sp>
      <p:pic>
        <p:nvPicPr>
          <p:cNvPr id="303" name="Google Shape;303;p31"/>
          <p:cNvPicPr preferRelativeResize="0"/>
          <p:nvPr/>
        </p:nvPicPr>
        <p:blipFill>
          <a:blip r:embed="rId3">
            <a:alphaModFix/>
          </a:blip>
          <a:stretch>
            <a:fillRect/>
          </a:stretch>
        </p:blipFill>
        <p:spPr>
          <a:xfrm>
            <a:off x="2245713" y="1191000"/>
            <a:ext cx="4652574" cy="3066700"/>
          </a:xfrm>
          <a:prstGeom prst="rect">
            <a:avLst/>
          </a:prstGeom>
          <a:noFill/>
          <a:ln>
            <a:noFill/>
          </a:ln>
        </p:spPr>
      </p:pic>
      <p:sp>
        <p:nvSpPr>
          <p:cNvPr id="304" name="Google Shape;304;p31"/>
          <p:cNvSpPr txBox="1"/>
          <p:nvPr>
            <p:ph idx="1" type="body"/>
          </p:nvPr>
        </p:nvSpPr>
        <p:spPr>
          <a:xfrm>
            <a:off x="3121488" y="635000"/>
            <a:ext cx="2901000" cy="4398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1600"/>
              </a:spcAft>
              <a:buNone/>
            </a:pPr>
            <a:r>
              <a:rPr i="1" lang="en-GB" sz="1600"/>
              <a:t>Structured conversation flow</a:t>
            </a:r>
            <a:endParaRPr i="1"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9" name="Google Shape;69;p14" title="frame.png"/>
          <p:cNvPicPr preferRelativeResize="0"/>
          <p:nvPr/>
        </p:nvPicPr>
        <p:blipFill rotWithShape="1">
          <a:blip r:embed="rId3">
            <a:alphaModFix/>
          </a:blip>
          <a:srcRect b="10913" l="10503" r="10463" t="10575"/>
          <a:stretch/>
        </p:blipFill>
        <p:spPr>
          <a:xfrm>
            <a:off x="3690700" y="2085175"/>
            <a:ext cx="1762600" cy="1750975"/>
          </a:xfrm>
          <a:prstGeom prst="rect">
            <a:avLst/>
          </a:prstGeom>
          <a:noFill/>
          <a:ln>
            <a:noFill/>
          </a:ln>
        </p:spPr>
      </p:pic>
      <p:pic>
        <p:nvPicPr>
          <p:cNvPr id="70" name="Google Shape;70;p14"/>
          <p:cNvPicPr preferRelativeResize="0"/>
          <p:nvPr/>
        </p:nvPicPr>
        <p:blipFill>
          <a:blip r:embed="rId4">
            <a:alphaModFix/>
          </a:blip>
          <a:stretch>
            <a:fillRect/>
          </a:stretch>
        </p:blipFill>
        <p:spPr>
          <a:xfrm>
            <a:off x="3020223" y="1412475"/>
            <a:ext cx="3103550" cy="612675"/>
          </a:xfrm>
          <a:prstGeom prst="rect">
            <a:avLst/>
          </a:prstGeom>
          <a:noFill/>
          <a:ln>
            <a:noFill/>
          </a:ln>
        </p:spPr>
      </p:pic>
      <p:sp>
        <p:nvSpPr>
          <p:cNvPr id="71" name="Google Shape;71;p1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Follow along!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0" name="Google Shape;310;p3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Prompting Strategy</a:t>
            </a:r>
            <a:endParaRPr/>
          </a:p>
        </p:txBody>
      </p:sp>
      <p:pic>
        <p:nvPicPr>
          <p:cNvPr id="311" name="Google Shape;311;p32"/>
          <p:cNvPicPr preferRelativeResize="0"/>
          <p:nvPr/>
        </p:nvPicPr>
        <p:blipFill>
          <a:blip r:embed="rId3">
            <a:alphaModFix/>
          </a:blip>
          <a:stretch>
            <a:fillRect/>
          </a:stretch>
        </p:blipFill>
        <p:spPr>
          <a:xfrm>
            <a:off x="98438" y="634075"/>
            <a:ext cx="8947124" cy="2571825"/>
          </a:xfrm>
          <a:prstGeom prst="rect">
            <a:avLst/>
          </a:prstGeom>
          <a:noFill/>
          <a:ln>
            <a:noFill/>
          </a:ln>
        </p:spPr>
      </p:pic>
      <p:pic>
        <p:nvPicPr>
          <p:cNvPr id="312" name="Google Shape;312;p32"/>
          <p:cNvPicPr preferRelativeResize="0"/>
          <p:nvPr/>
        </p:nvPicPr>
        <p:blipFill>
          <a:blip r:embed="rId4">
            <a:alphaModFix/>
          </a:blip>
          <a:stretch>
            <a:fillRect/>
          </a:stretch>
        </p:blipFill>
        <p:spPr>
          <a:xfrm>
            <a:off x="98450" y="3489575"/>
            <a:ext cx="8947099" cy="10169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3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8" name="Google Shape;318;p33"/>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3"/>
          <p:cNvPicPr preferRelativeResize="0"/>
          <p:nvPr/>
        </p:nvPicPr>
        <p:blipFill>
          <a:blip r:embed="rId3">
            <a:alphaModFix/>
          </a:blip>
          <a:stretch>
            <a:fillRect/>
          </a:stretch>
        </p:blipFill>
        <p:spPr>
          <a:xfrm>
            <a:off x="661737" y="584400"/>
            <a:ext cx="7820524" cy="1472325"/>
          </a:xfrm>
          <a:prstGeom prst="rect">
            <a:avLst/>
          </a:prstGeom>
          <a:noFill/>
          <a:ln>
            <a:noFill/>
          </a:ln>
        </p:spPr>
      </p:pic>
      <p:pic>
        <p:nvPicPr>
          <p:cNvPr id="320" name="Google Shape;320;p33"/>
          <p:cNvPicPr preferRelativeResize="0"/>
          <p:nvPr/>
        </p:nvPicPr>
        <p:blipFill>
          <a:blip r:embed="rId4">
            <a:alphaModFix/>
          </a:blip>
          <a:stretch>
            <a:fillRect/>
          </a:stretch>
        </p:blipFill>
        <p:spPr>
          <a:xfrm>
            <a:off x="690763" y="2201326"/>
            <a:ext cx="7762462" cy="2425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3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6" name="Google Shape;326;p3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34"/>
          <p:cNvPicPr preferRelativeResize="0"/>
          <p:nvPr/>
        </p:nvPicPr>
        <p:blipFill>
          <a:blip r:embed="rId3">
            <a:alphaModFix/>
          </a:blip>
          <a:stretch>
            <a:fillRect/>
          </a:stretch>
        </p:blipFill>
        <p:spPr>
          <a:xfrm>
            <a:off x="820751" y="601550"/>
            <a:ext cx="3082575" cy="3636601"/>
          </a:xfrm>
          <a:prstGeom prst="rect">
            <a:avLst/>
          </a:prstGeom>
          <a:noFill/>
          <a:ln>
            <a:noFill/>
          </a:ln>
        </p:spPr>
      </p:pic>
      <p:pic>
        <p:nvPicPr>
          <p:cNvPr id="328" name="Google Shape;328;p34"/>
          <p:cNvPicPr preferRelativeResize="0"/>
          <p:nvPr/>
        </p:nvPicPr>
        <p:blipFill>
          <a:blip r:embed="rId4">
            <a:alphaModFix/>
          </a:blip>
          <a:stretch>
            <a:fillRect/>
          </a:stretch>
        </p:blipFill>
        <p:spPr>
          <a:xfrm>
            <a:off x="4572000" y="601550"/>
            <a:ext cx="3082575" cy="2721034"/>
          </a:xfrm>
          <a:prstGeom prst="rect">
            <a:avLst/>
          </a:prstGeom>
          <a:noFill/>
          <a:ln>
            <a:noFill/>
          </a:ln>
        </p:spPr>
      </p:pic>
      <p:sp>
        <p:nvSpPr>
          <p:cNvPr id="329" name="Google Shape;329;p34"/>
          <p:cNvSpPr txBox="1"/>
          <p:nvPr/>
        </p:nvSpPr>
        <p:spPr>
          <a:xfrm>
            <a:off x="1666200" y="4268450"/>
            <a:ext cx="13917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ChatGPT-4</a:t>
            </a:r>
            <a:endParaRPr sz="1800">
              <a:solidFill>
                <a:schemeClr val="dk2"/>
              </a:solidFill>
            </a:endParaRPr>
          </a:p>
        </p:txBody>
      </p:sp>
      <p:sp>
        <p:nvSpPr>
          <p:cNvPr id="330" name="Google Shape;330;p34"/>
          <p:cNvSpPr txBox="1"/>
          <p:nvPr/>
        </p:nvSpPr>
        <p:spPr>
          <a:xfrm>
            <a:off x="5314839" y="3357825"/>
            <a:ext cx="15969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ChatGPT-3.5</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3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36" name="Google Shape;336;p3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35"/>
          <p:cNvPicPr preferRelativeResize="0"/>
          <p:nvPr/>
        </p:nvPicPr>
        <p:blipFill>
          <a:blip r:embed="rId3">
            <a:alphaModFix/>
          </a:blip>
          <a:stretch>
            <a:fillRect/>
          </a:stretch>
        </p:blipFill>
        <p:spPr>
          <a:xfrm>
            <a:off x="5005125" y="629575"/>
            <a:ext cx="2829900" cy="3844350"/>
          </a:xfrm>
          <a:prstGeom prst="rect">
            <a:avLst/>
          </a:prstGeom>
          <a:noFill/>
          <a:ln>
            <a:noFill/>
          </a:ln>
        </p:spPr>
      </p:pic>
      <p:pic>
        <p:nvPicPr>
          <p:cNvPr id="338" name="Google Shape;338;p35"/>
          <p:cNvPicPr preferRelativeResize="0"/>
          <p:nvPr/>
        </p:nvPicPr>
        <p:blipFill>
          <a:blip r:embed="rId4">
            <a:alphaModFix/>
          </a:blip>
          <a:stretch>
            <a:fillRect/>
          </a:stretch>
        </p:blipFill>
        <p:spPr>
          <a:xfrm>
            <a:off x="858100" y="629575"/>
            <a:ext cx="3082575" cy="2982984"/>
          </a:xfrm>
          <a:prstGeom prst="rect">
            <a:avLst/>
          </a:prstGeom>
          <a:noFill/>
          <a:ln>
            <a:noFill/>
          </a:ln>
        </p:spPr>
      </p:pic>
      <p:sp>
        <p:nvSpPr>
          <p:cNvPr id="339" name="Google Shape;339;p35"/>
          <p:cNvSpPr txBox="1"/>
          <p:nvPr/>
        </p:nvSpPr>
        <p:spPr>
          <a:xfrm>
            <a:off x="1600939" y="3531450"/>
            <a:ext cx="15969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Bard</a:t>
            </a:r>
            <a:endParaRPr sz="1800">
              <a:solidFill>
                <a:schemeClr val="dk2"/>
              </a:solidFill>
            </a:endParaRPr>
          </a:p>
        </p:txBody>
      </p:sp>
      <p:sp>
        <p:nvSpPr>
          <p:cNvPr id="340" name="Google Shape;340;p35"/>
          <p:cNvSpPr txBox="1"/>
          <p:nvPr/>
        </p:nvSpPr>
        <p:spPr>
          <a:xfrm>
            <a:off x="5621614" y="4473925"/>
            <a:ext cx="15969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HuggingChat</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6" name="Google Shape;346;p3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36"/>
          <p:cNvPicPr preferRelativeResize="0"/>
          <p:nvPr/>
        </p:nvPicPr>
        <p:blipFill>
          <a:blip r:embed="rId3">
            <a:alphaModFix/>
          </a:blip>
          <a:stretch>
            <a:fillRect/>
          </a:stretch>
        </p:blipFill>
        <p:spPr>
          <a:xfrm>
            <a:off x="2141025" y="558125"/>
            <a:ext cx="4861950" cy="3625399"/>
          </a:xfrm>
          <a:prstGeom prst="rect">
            <a:avLst/>
          </a:prstGeom>
          <a:noFill/>
          <a:ln>
            <a:noFill/>
          </a:ln>
        </p:spPr>
      </p:pic>
      <p:sp>
        <p:nvSpPr>
          <p:cNvPr id="348" name="Google Shape;348;p36"/>
          <p:cNvSpPr txBox="1"/>
          <p:nvPr/>
        </p:nvSpPr>
        <p:spPr>
          <a:xfrm>
            <a:off x="609875" y="4062775"/>
            <a:ext cx="8251200" cy="70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GB" sz="1800">
                <a:solidFill>
                  <a:schemeClr val="dk2"/>
                </a:solidFill>
              </a:rPr>
              <a:t>ChatGPT-4 Passes most tests with only tool feedback</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4" name="Google Shape;354;p37"/>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355" name="Google Shape;355;p37"/>
          <p:cNvCxnSpPr/>
          <p:nvPr/>
        </p:nvCxnSpPr>
        <p:spPr>
          <a:xfrm flipH="1" rot="10800000">
            <a:off x="342550" y="2559475"/>
            <a:ext cx="8734800" cy="9600"/>
          </a:xfrm>
          <a:prstGeom prst="straightConnector1">
            <a:avLst/>
          </a:prstGeom>
          <a:noFill/>
          <a:ln cap="flat" cmpd="sng" w="28575">
            <a:solidFill>
              <a:srgbClr val="57068C"/>
            </a:solidFill>
            <a:prstDash val="solid"/>
            <a:round/>
            <a:headEnd len="med" w="med" type="none"/>
            <a:tailEnd len="med" w="med" type="triangle"/>
          </a:ln>
        </p:spPr>
      </p:cxnSp>
      <p:sp>
        <p:nvSpPr>
          <p:cNvPr id="356" name="Google Shape;356;p37"/>
          <p:cNvSpPr txBox="1"/>
          <p:nvPr/>
        </p:nvSpPr>
        <p:spPr>
          <a:xfrm>
            <a:off x="0" y="2263300"/>
            <a:ext cx="4470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grpSp>
        <p:nvGrpSpPr>
          <p:cNvPr id="357" name="Google Shape;357;p37"/>
          <p:cNvGrpSpPr/>
          <p:nvPr/>
        </p:nvGrpSpPr>
        <p:grpSpPr>
          <a:xfrm>
            <a:off x="3685366" y="750600"/>
            <a:ext cx="1688860" cy="1351200"/>
            <a:chOff x="532850" y="2759400"/>
            <a:chExt cx="2416800" cy="1351200"/>
          </a:xfrm>
        </p:grpSpPr>
        <p:sp>
          <p:nvSpPr>
            <p:cNvPr id="358" name="Google Shape;358;p37"/>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0000" spcFirstLastPara="1" rIns="0" wrap="square" tIns="91425">
              <a:noAutofit/>
            </a:bodyPr>
            <a:lstStyle/>
            <a:p>
              <a:pPr indent="-162599" lvl="0" marL="86399" rtl="0" algn="l">
                <a:spcBef>
                  <a:spcPts val="0"/>
                </a:spcBef>
                <a:spcAft>
                  <a:spcPts val="0"/>
                </a:spcAft>
                <a:buClr>
                  <a:schemeClr val="dk1"/>
                </a:buClr>
                <a:buSzPts val="1200"/>
                <a:buChar char="-"/>
              </a:pPr>
              <a:r>
                <a:rPr lang="en-GB" sz="1200">
                  <a:solidFill>
                    <a:schemeClr val="dk1"/>
                  </a:solidFill>
                </a:rPr>
                <a:t>Fully automated the use of LLMs for hardware design</a:t>
              </a:r>
              <a:endParaRPr sz="1200">
                <a:solidFill>
                  <a:schemeClr val="dk1"/>
                </a:solidFill>
              </a:endParaRPr>
            </a:p>
          </p:txBody>
        </p:sp>
        <p:sp>
          <p:nvSpPr>
            <p:cNvPr id="359" name="Google Shape;359;p37"/>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AutoChip</a:t>
              </a:r>
              <a:endParaRPr>
                <a:solidFill>
                  <a:schemeClr val="lt1"/>
                </a:solidFill>
              </a:endParaRPr>
            </a:p>
          </p:txBody>
        </p:sp>
      </p:grpSp>
      <p:cxnSp>
        <p:nvCxnSpPr>
          <p:cNvPr id="360" name="Google Shape;360;p37"/>
          <p:cNvCxnSpPr>
            <a:stCxn id="358" idx="2"/>
          </p:cNvCxnSpPr>
          <p:nvPr/>
        </p:nvCxnSpPr>
        <p:spPr>
          <a:xfrm flipH="1">
            <a:off x="3924696" y="2101800"/>
            <a:ext cx="605100" cy="462000"/>
          </a:xfrm>
          <a:prstGeom prst="straightConnector1">
            <a:avLst/>
          </a:prstGeom>
          <a:noFill/>
          <a:ln cap="flat" cmpd="sng" w="9525">
            <a:solidFill>
              <a:schemeClr val="dk2"/>
            </a:solidFill>
            <a:prstDash val="solid"/>
            <a:round/>
            <a:headEnd len="med" w="med" type="none"/>
            <a:tailEnd len="med" w="med" type="triangle"/>
          </a:ln>
        </p:spPr>
      </p:cxnSp>
      <p:sp>
        <p:nvSpPr>
          <p:cNvPr id="361" name="Google Shape;361;p37"/>
          <p:cNvSpPr/>
          <p:nvPr/>
        </p:nvSpPr>
        <p:spPr>
          <a:xfrm>
            <a:off x="2099516" y="2957400"/>
            <a:ext cx="168886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Scripted LLMs for HW</a:t>
            </a:r>
            <a:endParaRPr>
              <a:solidFill>
                <a:schemeClr val="lt1"/>
              </a:solidFill>
            </a:endParaRPr>
          </a:p>
        </p:txBody>
      </p:sp>
      <p:cxnSp>
        <p:nvCxnSpPr>
          <p:cNvPr id="362" name="Google Shape;362;p37"/>
          <p:cNvCxnSpPr>
            <a:stCxn id="361" idx="0"/>
          </p:cNvCxnSpPr>
          <p:nvPr/>
        </p:nvCxnSpPr>
        <p:spPr>
          <a:xfrm rot="10800000">
            <a:off x="2854246" y="2569200"/>
            <a:ext cx="89700" cy="388200"/>
          </a:xfrm>
          <a:prstGeom prst="straightConnector1">
            <a:avLst/>
          </a:prstGeom>
          <a:noFill/>
          <a:ln cap="flat" cmpd="sng" w="9525">
            <a:solidFill>
              <a:schemeClr val="dk2"/>
            </a:solidFill>
            <a:prstDash val="solid"/>
            <a:round/>
            <a:headEnd len="med" w="med" type="none"/>
            <a:tailEnd len="med" w="med" type="triangle"/>
          </a:ln>
        </p:spPr>
      </p:cxnSp>
      <p:sp>
        <p:nvSpPr>
          <p:cNvPr id="363" name="Google Shape;363;p37"/>
          <p:cNvSpPr/>
          <p:nvPr/>
        </p:nvSpPr>
        <p:spPr>
          <a:xfrm>
            <a:off x="90341" y="1659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cxnSp>
        <p:nvCxnSpPr>
          <p:cNvPr id="364" name="Google Shape;364;p37"/>
          <p:cNvCxnSpPr>
            <a:stCxn id="363" idx="2"/>
          </p:cNvCxnSpPr>
          <p:nvPr/>
        </p:nvCxnSpPr>
        <p:spPr>
          <a:xfrm flipH="1">
            <a:off x="694541" y="2098800"/>
            <a:ext cx="240300" cy="446400"/>
          </a:xfrm>
          <a:prstGeom prst="straightConnector1">
            <a:avLst/>
          </a:prstGeom>
          <a:noFill/>
          <a:ln cap="flat" cmpd="sng" w="9525">
            <a:solidFill>
              <a:schemeClr val="dk2"/>
            </a:solidFill>
            <a:prstDash val="solid"/>
            <a:round/>
            <a:headEnd len="med" w="med" type="none"/>
            <a:tailEnd len="med" w="med" type="triangle"/>
          </a:ln>
        </p:spPr>
      </p:cxnSp>
      <p:sp>
        <p:nvSpPr>
          <p:cNvPr id="365" name="Google Shape;365;p37"/>
          <p:cNvSpPr/>
          <p:nvPr/>
        </p:nvSpPr>
        <p:spPr>
          <a:xfrm>
            <a:off x="2871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ChatGPT</a:t>
            </a:r>
            <a:endParaRPr>
              <a:solidFill>
                <a:schemeClr val="lt1"/>
              </a:solidFill>
            </a:endParaRPr>
          </a:p>
        </p:txBody>
      </p:sp>
      <p:cxnSp>
        <p:nvCxnSpPr>
          <p:cNvPr id="366" name="Google Shape;366;p37"/>
          <p:cNvCxnSpPr>
            <a:stCxn id="365" idx="0"/>
          </p:cNvCxnSpPr>
          <p:nvPr/>
        </p:nvCxnSpPr>
        <p:spPr>
          <a:xfrm rot="10800000">
            <a:off x="1093516" y="2576400"/>
            <a:ext cx="38100" cy="38100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37"/>
          <p:cNvSpPr/>
          <p:nvPr/>
        </p:nvSpPr>
        <p:spPr>
          <a:xfrm>
            <a:off x="1899641" y="1662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ChipChat</a:t>
            </a:r>
            <a:endParaRPr>
              <a:solidFill>
                <a:schemeClr val="lt1"/>
              </a:solidFill>
            </a:endParaRPr>
          </a:p>
        </p:txBody>
      </p:sp>
      <p:cxnSp>
        <p:nvCxnSpPr>
          <p:cNvPr id="368" name="Google Shape;368;p37"/>
          <p:cNvCxnSpPr/>
          <p:nvPr/>
        </p:nvCxnSpPr>
        <p:spPr>
          <a:xfrm flipH="1">
            <a:off x="2423671" y="2098800"/>
            <a:ext cx="320400" cy="443700"/>
          </a:xfrm>
          <a:prstGeom prst="straightConnector1">
            <a:avLst/>
          </a:prstGeom>
          <a:noFill/>
          <a:ln cap="flat" cmpd="sng" w="9525">
            <a:solidFill>
              <a:schemeClr val="dk2"/>
            </a:solidFill>
            <a:prstDash val="solid"/>
            <a:round/>
            <a:headEnd len="med" w="med" type="none"/>
            <a:tailEnd len="med" w="med" type="triangle"/>
          </a:ln>
        </p:spPr>
      </p:cxnSp>
      <p:sp>
        <p:nvSpPr>
          <p:cNvPr id="369" name="Google Shape;369;p37"/>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S. Thakur, J. Blocklove, H. Pearce, B. Tan, S. Garg, and R. Karri, “AutoChip: Automating HDL Generation Using LLM Feedback,” </a:t>
            </a:r>
            <a:r>
              <a:rPr i="1" lang="en-GB" sz="800">
                <a:solidFill>
                  <a:srgbClr val="666666"/>
                </a:solidFill>
                <a:highlight>
                  <a:srgbClr val="FFFFFF"/>
                </a:highlight>
                <a:latin typeface="Calibri"/>
                <a:ea typeface="Calibri"/>
                <a:cs typeface="Calibri"/>
                <a:sym typeface="Calibri"/>
              </a:rPr>
              <a:t>arXiv.org</a:t>
            </a:r>
            <a:r>
              <a:rPr lang="en-GB" sz="800">
                <a:solidFill>
                  <a:srgbClr val="666666"/>
                </a:solidFill>
                <a:highlight>
                  <a:srgbClr val="FFFFFF"/>
                </a:highlight>
                <a:latin typeface="Calibri"/>
                <a:ea typeface="Calibri"/>
                <a:cs typeface="Calibri"/>
                <a:sym typeface="Calibri"/>
              </a:rPr>
              <a:t>, Nov. 08, 2023. https://arxiv.org/abs/2311.04887 (accessed Mar. 26, 2024).</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Automating the process</a:t>
            </a:r>
            <a:endParaRPr/>
          </a:p>
        </p:txBody>
      </p:sp>
      <p:sp>
        <p:nvSpPr>
          <p:cNvPr id="375" name="Google Shape;375;p3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76" name="Google Shape;376;p38"/>
          <p:cNvSpPr txBox="1"/>
          <p:nvPr>
            <p:ph idx="1" type="body"/>
          </p:nvPr>
        </p:nvSpPr>
        <p:spPr>
          <a:xfrm>
            <a:off x="311700" y="3164500"/>
            <a:ext cx="8520600" cy="132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Human feedback is nebulous and costly, can we reduce it?</a:t>
            </a:r>
            <a:endParaRPr/>
          </a:p>
          <a:p>
            <a:pPr indent="-342900" lvl="0" marL="457200" rtl="0" algn="l">
              <a:spcBef>
                <a:spcPts val="0"/>
              </a:spcBef>
              <a:spcAft>
                <a:spcPts val="0"/>
              </a:spcAft>
              <a:buSzPts val="1800"/>
              <a:buChar char="●"/>
            </a:pPr>
            <a:r>
              <a:rPr lang="en-GB"/>
              <a:t>Can LLMs understand tool feedback if the testbenches are explicit enough?</a:t>
            </a:r>
            <a:endParaRPr/>
          </a:p>
        </p:txBody>
      </p:sp>
      <p:pic>
        <p:nvPicPr>
          <p:cNvPr id="377" name="Google Shape;377;p38"/>
          <p:cNvPicPr preferRelativeResize="0"/>
          <p:nvPr/>
        </p:nvPicPr>
        <p:blipFill>
          <a:blip r:embed="rId3">
            <a:alphaModFix/>
          </a:blip>
          <a:stretch>
            <a:fillRect/>
          </a:stretch>
        </p:blipFill>
        <p:spPr>
          <a:xfrm>
            <a:off x="1768625" y="923101"/>
            <a:ext cx="5606761" cy="1924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83" name="Google Shape;383;p39"/>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384" name="Google Shape;384;p39"/>
          <p:cNvCxnSpPr/>
          <p:nvPr/>
        </p:nvCxnSpPr>
        <p:spPr>
          <a:xfrm flipH="1" rot="10800000">
            <a:off x="342550" y="2559475"/>
            <a:ext cx="8734800" cy="9600"/>
          </a:xfrm>
          <a:prstGeom prst="straightConnector1">
            <a:avLst/>
          </a:prstGeom>
          <a:noFill/>
          <a:ln cap="flat" cmpd="sng" w="28575">
            <a:solidFill>
              <a:srgbClr val="57068C"/>
            </a:solidFill>
            <a:prstDash val="solid"/>
            <a:round/>
            <a:headEnd len="med" w="med" type="none"/>
            <a:tailEnd len="med" w="med" type="triangle"/>
          </a:ln>
        </p:spPr>
      </p:cxnSp>
      <p:sp>
        <p:nvSpPr>
          <p:cNvPr id="385" name="Google Shape;385;p39"/>
          <p:cNvSpPr txBox="1"/>
          <p:nvPr/>
        </p:nvSpPr>
        <p:spPr>
          <a:xfrm>
            <a:off x="0" y="2263300"/>
            <a:ext cx="4470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grpSp>
        <p:nvGrpSpPr>
          <p:cNvPr id="386" name="Google Shape;386;p39"/>
          <p:cNvGrpSpPr/>
          <p:nvPr/>
        </p:nvGrpSpPr>
        <p:grpSpPr>
          <a:xfrm>
            <a:off x="3911916" y="2957400"/>
            <a:ext cx="1688860" cy="1351200"/>
            <a:chOff x="532850" y="2759400"/>
            <a:chExt cx="2416800" cy="1351200"/>
          </a:xfrm>
        </p:grpSpPr>
        <p:sp>
          <p:nvSpPr>
            <p:cNvPr id="387" name="Google Shape;387;p39"/>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0000" spcFirstLastPara="1" rIns="0" wrap="square" tIns="91425">
              <a:noAutofit/>
            </a:bodyPr>
            <a:lstStyle/>
            <a:p>
              <a:pPr indent="-162599" lvl="0" marL="86399" rtl="0" algn="l">
                <a:spcBef>
                  <a:spcPts val="0"/>
                </a:spcBef>
                <a:spcAft>
                  <a:spcPts val="0"/>
                </a:spcAft>
                <a:buClr>
                  <a:schemeClr val="dk1"/>
                </a:buClr>
                <a:buSzPts val="1200"/>
                <a:buChar char="-"/>
              </a:pPr>
              <a:r>
                <a:rPr lang="en-GB" sz="1200">
                  <a:solidFill>
                    <a:schemeClr val="dk1"/>
                  </a:solidFill>
                </a:rPr>
                <a:t>New finetuned LLM for Verilog</a:t>
              </a:r>
              <a:endParaRPr sz="1200">
                <a:solidFill>
                  <a:schemeClr val="dk1"/>
                </a:solidFill>
              </a:endParaRPr>
            </a:p>
            <a:p>
              <a:pPr indent="-162599" lvl="0" marL="86399" rtl="0" algn="l">
                <a:spcBef>
                  <a:spcPts val="0"/>
                </a:spcBef>
                <a:spcAft>
                  <a:spcPts val="0"/>
                </a:spcAft>
                <a:buClr>
                  <a:schemeClr val="dk1"/>
                </a:buClr>
                <a:buSzPts val="1200"/>
                <a:buChar char="-"/>
              </a:pPr>
              <a:r>
                <a:rPr lang="en-GB" sz="1200">
                  <a:solidFill>
                    <a:schemeClr val="dk1"/>
                  </a:solidFill>
                </a:rPr>
                <a:t>Most complete set of benchmarks</a:t>
              </a:r>
              <a:endParaRPr sz="1200">
                <a:solidFill>
                  <a:schemeClr val="dk1"/>
                </a:solidFill>
              </a:endParaRPr>
            </a:p>
          </p:txBody>
        </p:sp>
        <p:sp>
          <p:nvSpPr>
            <p:cNvPr id="388" name="Google Shape;388;p39"/>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VerilogEval</a:t>
              </a:r>
              <a:endParaRPr>
                <a:solidFill>
                  <a:schemeClr val="lt1"/>
                </a:solidFill>
              </a:endParaRPr>
            </a:p>
          </p:txBody>
        </p:sp>
      </p:grpSp>
      <p:sp>
        <p:nvSpPr>
          <p:cNvPr id="389" name="Google Shape;389;p39"/>
          <p:cNvSpPr/>
          <p:nvPr/>
        </p:nvSpPr>
        <p:spPr>
          <a:xfrm>
            <a:off x="90341" y="1659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cxnSp>
        <p:nvCxnSpPr>
          <p:cNvPr id="390" name="Google Shape;390;p39"/>
          <p:cNvCxnSpPr>
            <a:stCxn id="389" idx="2"/>
          </p:cNvCxnSpPr>
          <p:nvPr/>
        </p:nvCxnSpPr>
        <p:spPr>
          <a:xfrm flipH="1">
            <a:off x="694541" y="2098800"/>
            <a:ext cx="240300" cy="446400"/>
          </a:xfrm>
          <a:prstGeom prst="straightConnector1">
            <a:avLst/>
          </a:prstGeom>
          <a:noFill/>
          <a:ln cap="flat" cmpd="sng" w="9525">
            <a:solidFill>
              <a:schemeClr val="dk2"/>
            </a:solidFill>
            <a:prstDash val="solid"/>
            <a:round/>
            <a:headEnd len="med" w="med" type="none"/>
            <a:tailEnd len="med" w="med" type="triangle"/>
          </a:ln>
        </p:spPr>
      </p:cxnSp>
      <p:sp>
        <p:nvSpPr>
          <p:cNvPr id="391" name="Google Shape;391;p39"/>
          <p:cNvSpPr/>
          <p:nvPr/>
        </p:nvSpPr>
        <p:spPr>
          <a:xfrm>
            <a:off x="1899641" y="1662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ChipChat</a:t>
            </a:r>
            <a:endParaRPr>
              <a:solidFill>
                <a:schemeClr val="lt1"/>
              </a:solidFill>
            </a:endParaRPr>
          </a:p>
        </p:txBody>
      </p:sp>
      <p:cxnSp>
        <p:nvCxnSpPr>
          <p:cNvPr id="392" name="Google Shape;392;p39"/>
          <p:cNvCxnSpPr/>
          <p:nvPr/>
        </p:nvCxnSpPr>
        <p:spPr>
          <a:xfrm flipH="1">
            <a:off x="2423671" y="2098800"/>
            <a:ext cx="320400" cy="443700"/>
          </a:xfrm>
          <a:prstGeom prst="straightConnector1">
            <a:avLst/>
          </a:prstGeom>
          <a:noFill/>
          <a:ln cap="flat" cmpd="sng" w="9525">
            <a:solidFill>
              <a:schemeClr val="dk2"/>
            </a:solidFill>
            <a:prstDash val="solid"/>
            <a:round/>
            <a:headEnd len="med" w="med" type="none"/>
            <a:tailEnd len="med" w="med" type="triangle"/>
          </a:ln>
        </p:spPr>
      </p:cxnSp>
      <p:sp>
        <p:nvSpPr>
          <p:cNvPr id="393" name="Google Shape;393;p39"/>
          <p:cNvSpPr/>
          <p:nvPr/>
        </p:nvSpPr>
        <p:spPr>
          <a:xfrm>
            <a:off x="20995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Scripted LLMs for HW</a:t>
            </a:r>
            <a:endParaRPr>
              <a:solidFill>
                <a:schemeClr val="lt1"/>
              </a:solidFill>
            </a:endParaRPr>
          </a:p>
        </p:txBody>
      </p:sp>
      <p:cxnSp>
        <p:nvCxnSpPr>
          <p:cNvPr id="394" name="Google Shape;394;p39"/>
          <p:cNvCxnSpPr>
            <a:stCxn id="393" idx="0"/>
          </p:cNvCxnSpPr>
          <p:nvPr/>
        </p:nvCxnSpPr>
        <p:spPr>
          <a:xfrm rot="10800000">
            <a:off x="2854316" y="2569200"/>
            <a:ext cx="89700" cy="388200"/>
          </a:xfrm>
          <a:prstGeom prst="straightConnector1">
            <a:avLst/>
          </a:prstGeom>
          <a:noFill/>
          <a:ln cap="flat" cmpd="sng" w="9525">
            <a:solidFill>
              <a:schemeClr val="dk2"/>
            </a:solidFill>
            <a:prstDash val="solid"/>
            <a:round/>
            <a:headEnd len="med" w="med" type="none"/>
            <a:tailEnd len="med" w="med" type="triangle"/>
          </a:ln>
        </p:spPr>
      </p:cxnSp>
      <p:sp>
        <p:nvSpPr>
          <p:cNvPr id="395" name="Google Shape;395;p39"/>
          <p:cNvSpPr/>
          <p:nvPr/>
        </p:nvSpPr>
        <p:spPr>
          <a:xfrm>
            <a:off x="2871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ChatGPT</a:t>
            </a:r>
            <a:endParaRPr>
              <a:solidFill>
                <a:schemeClr val="lt1"/>
              </a:solidFill>
            </a:endParaRPr>
          </a:p>
        </p:txBody>
      </p:sp>
      <p:cxnSp>
        <p:nvCxnSpPr>
          <p:cNvPr id="396" name="Google Shape;396;p39"/>
          <p:cNvCxnSpPr>
            <a:stCxn id="395" idx="0"/>
          </p:cNvCxnSpPr>
          <p:nvPr/>
        </p:nvCxnSpPr>
        <p:spPr>
          <a:xfrm rot="10800000">
            <a:off x="1093516" y="2576400"/>
            <a:ext cx="38100" cy="3810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39"/>
          <p:cNvSpPr/>
          <p:nvPr/>
        </p:nvSpPr>
        <p:spPr>
          <a:xfrm>
            <a:off x="3685366" y="1665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AutoChip</a:t>
            </a:r>
            <a:endParaRPr>
              <a:solidFill>
                <a:schemeClr val="lt1"/>
              </a:solidFill>
            </a:endParaRPr>
          </a:p>
        </p:txBody>
      </p:sp>
      <p:cxnSp>
        <p:nvCxnSpPr>
          <p:cNvPr id="398" name="Google Shape;398;p39"/>
          <p:cNvCxnSpPr>
            <a:stCxn id="399" idx="2"/>
          </p:cNvCxnSpPr>
          <p:nvPr/>
        </p:nvCxnSpPr>
        <p:spPr>
          <a:xfrm flipH="1">
            <a:off x="3924696" y="2101800"/>
            <a:ext cx="605100" cy="4620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39"/>
          <p:cNvCxnSpPr>
            <a:stCxn id="388" idx="0"/>
          </p:cNvCxnSpPr>
          <p:nvPr/>
        </p:nvCxnSpPr>
        <p:spPr>
          <a:xfrm rot="10800000">
            <a:off x="4462046" y="2576700"/>
            <a:ext cx="294300" cy="380700"/>
          </a:xfrm>
          <a:prstGeom prst="straightConnector1">
            <a:avLst/>
          </a:prstGeom>
          <a:noFill/>
          <a:ln cap="flat" cmpd="sng" w="9525">
            <a:solidFill>
              <a:schemeClr val="dk2"/>
            </a:solidFill>
            <a:prstDash val="solid"/>
            <a:round/>
            <a:headEnd len="med" w="med" type="none"/>
            <a:tailEnd len="med" w="med" type="triangle"/>
          </a:ln>
        </p:spPr>
      </p:cxnSp>
      <p:sp>
        <p:nvSpPr>
          <p:cNvPr id="401" name="Google Shape;401;p39"/>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M. Liu, N. Pinckney, B. Khailany, and H. Ren, ‘VerilogEval: Evaluating Large Language Models for Verilog Code Generation’, arXiv [cs.LG]. 2023.</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0"/>
          <p:cNvSpPr txBox="1"/>
          <p:nvPr>
            <p:ph idx="1" type="body"/>
          </p:nvPr>
        </p:nvSpPr>
        <p:spPr>
          <a:xfrm>
            <a:off x="311700" y="68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VerilogEval Benchmarks</a:t>
            </a:r>
            <a:endParaRPr/>
          </a:p>
          <a:p>
            <a:pPr indent="-317500" lvl="1" marL="914400" rtl="0" algn="l">
              <a:spcBef>
                <a:spcPts val="0"/>
              </a:spcBef>
              <a:spcAft>
                <a:spcPts val="0"/>
              </a:spcAft>
              <a:buSzPts val="1400"/>
              <a:buChar char="○"/>
            </a:pPr>
            <a:r>
              <a:rPr lang="en-GB"/>
              <a:t>Prompts and testbenches gathered</a:t>
            </a:r>
            <a:br>
              <a:rPr lang="en-GB"/>
            </a:br>
            <a:r>
              <a:rPr lang="en-GB"/>
              <a:t>from HDLBits,  website for teaching</a:t>
            </a:r>
            <a:br>
              <a:rPr lang="en-GB"/>
            </a:br>
            <a:r>
              <a:rPr lang="en-GB"/>
              <a:t> Verilog</a:t>
            </a:r>
            <a:endParaRPr/>
          </a:p>
          <a:p>
            <a:pPr indent="-317500" lvl="1" marL="914400" rtl="0" algn="l">
              <a:spcBef>
                <a:spcPts val="0"/>
              </a:spcBef>
              <a:spcAft>
                <a:spcPts val="0"/>
              </a:spcAft>
              <a:buSzPts val="1400"/>
              <a:buChar char="○"/>
            </a:pPr>
            <a:r>
              <a:rPr lang="en-GB"/>
              <a:t>Up to 156 problems across</a:t>
            </a:r>
            <a:br>
              <a:rPr lang="en-GB"/>
            </a:br>
            <a:r>
              <a:rPr lang="en-GB"/>
              <a:t>all categories</a:t>
            </a:r>
            <a:endParaRPr/>
          </a:p>
          <a:p>
            <a:pPr indent="-317500" lvl="1" marL="914400" rtl="0" algn="l">
              <a:spcBef>
                <a:spcPts val="0"/>
              </a:spcBef>
              <a:spcAft>
                <a:spcPts val="0"/>
              </a:spcAft>
              <a:buSzPts val="1400"/>
              <a:buChar char="○"/>
            </a:pPr>
            <a:r>
              <a:rPr lang="en-GB"/>
              <a:t>Two types of benchmark:</a:t>
            </a:r>
            <a:endParaRPr/>
          </a:p>
          <a:p>
            <a:pPr indent="-317500" lvl="2" marL="1371600" rtl="0" algn="l">
              <a:spcBef>
                <a:spcPts val="0"/>
              </a:spcBef>
              <a:spcAft>
                <a:spcPts val="0"/>
              </a:spcAft>
              <a:buSzPts val="1400"/>
              <a:buChar char="■"/>
            </a:pPr>
            <a:r>
              <a:rPr lang="en-GB"/>
              <a:t>Human</a:t>
            </a:r>
            <a:endParaRPr/>
          </a:p>
          <a:p>
            <a:pPr indent="-317500" lvl="2" marL="1371600" rtl="0" algn="l">
              <a:spcBef>
                <a:spcPts val="0"/>
              </a:spcBef>
              <a:spcAft>
                <a:spcPts val="0"/>
              </a:spcAft>
              <a:buSzPts val="1400"/>
              <a:buChar char="■"/>
            </a:pPr>
            <a:r>
              <a:rPr lang="en-GB"/>
              <a:t>Machine</a:t>
            </a:r>
            <a:endParaRPr/>
          </a:p>
        </p:txBody>
      </p:sp>
      <p:sp>
        <p:nvSpPr>
          <p:cNvPr id="407" name="Google Shape;407;p4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08" name="Google Shape;408;p40"/>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Benchmarking</a:t>
            </a:r>
            <a:endParaRPr/>
          </a:p>
        </p:txBody>
      </p:sp>
      <p:pic>
        <p:nvPicPr>
          <p:cNvPr id="409" name="Google Shape;409;p40"/>
          <p:cNvPicPr preferRelativeResize="0"/>
          <p:nvPr/>
        </p:nvPicPr>
        <p:blipFill>
          <a:blip r:embed="rId3">
            <a:alphaModFix/>
          </a:blip>
          <a:stretch>
            <a:fillRect/>
          </a:stretch>
        </p:blipFill>
        <p:spPr>
          <a:xfrm>
            <a:off x="4156100" y="574100"/>
            <a:ext cx="4676199" cy="3879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15" name="Google Shape;415;p41"/>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416" name="Google Shape;416;p41"/>
          <p:cNvCxnSpPr/>
          <p:nvPr/>
        </p:nvCxnSpPr>
        <p:spPr>
          <a:xfrm flipH="1" rot="10800000">
            <a:off x="342550" y="2559475"/>
            <a:ext cx="8734800" cy="9600"/>
          </a:xfrm>
          <a:prstGeom prst="straightConnector1">
            <a:avLst/>
          </a:prstGeom>
          <a:noFill/>
          <a:ln cap="flat" cmpd="sng" w="28575">
            <a:solidFill>
              <a:srgbClr val="57068C"/>
            </a:solidFill>
            <a:prstDash val="solid"/>
            <a:round/>
            <a:headEnd len="med" w="med" type="none"/>
            <a:tailEnd len="med" w="med" type="triangle"/>
          </a:ln>
        </p:spPr>
      </p:cxnSp>
      <p:sp>
        <p:nvSpPr>
          <p:cNvPr id="417" name="Google Shape;417;p41"/>
          <p:cNvSpPr txBox="1"/>
          <p:nvPr/>
        </p:nvSpPr>
        <p:spPr>
          <a:xfrm>
            <a:off x="0" y="2263300"/>
            <a:ext cx="4470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grpSp>
        <p:nvGrpSpPr>
          <p:cNvPr id="418" name="Google Shape;418;p41"/>
          <p:cNvGrpSpPr/>
          <p:nvPr/>
        </p:nvGrpSpPr>
        <p:grpSpPr>
          <a:xfrm>
            <a:off x="5471091" y="753600"/>
            <a:ext cx="1688860" cy="1351200"/>
            <a:chOff x="532850" y="2759400"/>
            <a:chExt cx="2416800" cy="1351200"/>
          </a:xfrm>
        </p:grpSpPr>
        <p:sp>
          <p:nvSpPr>
            <p:cNvPr id="419" name="Google Shape;419;p41"/>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0000" spcFirstLastPara="1" rIns="0" wrap="square" tIns="91425">
              <a:noAutofit/>
            </a:bodyPr>
            <a:lstStyle/>
            <a:p>
              <a:pPr indent="-162599" lvl="0" marL="86399" rtl="0" algn="l">
                <a:spcBef>
                  <a:spcPts val="0"/>
                </a:spcBef>
                <a:spcAft>
                  <a:spcPts val="0"/>
                </a:spcAft>
                <a:buClr>
                  <a:schemeClr val="dk1"/>
                </a:buClr>
                <a:buSzPts val="1200"/>
                <a:buChar char="-"/>
              </a:pPr>
              <a:r>
                <a:rPr lang="en-GB" sz="1200">
                  <a:solidFill>
                    <a:schemeClr val="dk1"/>
                  </a:solidFill>
                </a:rPr>
                <a:t>RTLCoder, CodeV, BetterV, CL-Verilog</a:t>
              </a:r>
              <a:endParaRPr sz="1200">
                <a:solidFill>
                  <a:schemeClr val="dk1"/>
                </a:solidFill>
              </a:endParaRPr>
            </a:p>
          </p:txBody>
        </p:sp>
        <p:sp>
          <p:nvSpPr>
            <p:cNvPr id="420" name="Google Shape;420;p41"/>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Finetuned LLM Boom</a:t>
              </a:r>
              <a:endParaRPr>
                <a:solidFill>
                  <a:schemeClr val="lt1"/>
                </a:solidFill>
              </a:endParaRPr>
            </a:p>
          </p:txBody>
        </p:sp>
      </p:grpSp>
      <p:sp>
        <p:nvSpPr>
          <p:cNvPr id="421" name="Google Shape;421;p41"/>
          <p:cNvSpPr/>
          <p:nvPr/>
        </p:nvSpPr>
        <p:spPr>
          <a:xfrm>
            <a:off x="3911916" y="2957400"/>
            <a:ext cx="168886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VerilogEval</a:t>
            </a:r>
            <a:endParaRPr>
              <a:solidFill>
                <a:schemeClr val="lt1"/>
              </a:solidFill>
            </a:endParaRPr>
          </a:p>
        </p:txBody>
      </p:sp>
      <p:sp>
        <p:nvSpPr>
          <p:cNvPr id="422" name="Google Shape;422;p41"/>
          <p:cNvSpPr/>
          <p:nvPr/>
        </p:nvSpPr>
        <p:spPr>
          <a:xfrm>
            <a:off x="20995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Scripted LLMs for HW</a:t>
            </a:r>
            <a:endParaRPr>
              <a:solidFill>
                <a:schemeClr val="lt1"/>
              </a:solidFill>
            </a:endParaRPr>
          </a:p>
        </p:txBody>
      </p:sp>
      <p:cxnSp>
        <p:nvCxnSpPr>
          <p:cNvPr id="423" name="Google Shape;423;p41"/>
          <p:cNvCxnSpPr>
            <a:stCxn id="422" idx="0"/>
          </p:cNvCxnSpPr>
          <p:nvPr/>
        </p:nvCxnSpPr>
        <p:spPr>
          <a:xfrm rot="10800000">
            <a:off x="2854316" y="2569200"/>
            <a:ext cx="89700" cy="388200"/>
          </a:xfrm>
          <a:prstGeom prst="straightConnector1">
            <a:avLst/>
          </a:prstGeom>
          <a:noFill/>
          <a:ln cap="flat" cmpd="sng" w="9525">
            <a:solidFill>
              <a:schemeClr val="dk2"/>
            </a:solidFill>
            <a:prstDash val="solid"/>
            <a:round/>
            <a:headEnd len="med" w="med" type="none"/>
            <a:tailEnd len="med" w="med" type="triangle"/>
          </a:ln>
        </p:spPr>
      </p:cxnSp>
      <p:sp>
        <p:nvSpPr>
          <p:cNvPr id="424" name="Google Shape;424;p41"/>
          <p:cNvSpPr/>
          <p:nvPr/>
        </p:nvSpPr>
        <p:spPr>
          <a:xfrm>
            <a:off x="2871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ChatGPT</a:t>
            </a:r>
            <a:endParaRPr>
              <a:solidFill>
                <a:schemeClr val="lt1"/>
              </a:solidFill>
            </a:endParaRPr>
          </a:p>
        </p:txBody>
      </p:sp>
      <p:cxnSp>
        <p:nvCxnSpPr>
          <p:cNvPr id="425" name="Google Shape;425;p41"/>
          <p:cNvCxnSpPr>
            <a:stCxn id="424" idx="0"/>
          </p:cNvCxnSpPr>
          <p:nvPr/>
        </p:nvCxnSpPr>
        <p:spPr>
          <a:xfrm rot="10800000">
            <a:off x="1093516" y="2576400"/>
            <a:ext cx="38100" cy="381000"/>
          </a:xfrm>
          <a:prstGeom prst="straightConnector1">
            <a:avLst/>
          </a:prstGeom>
          <a:noFill/>
          <a:ln cap="flat" cmpd="sng" w="9525">
            <a:solidFill>
              <a:schemeClr val="dk2"/>
            </a:solidFill>
            <a:prstDash val="solid"/>
            <a:round/>
            <a:headEnd len="med" w="med" type="none"/>
            <a:tailEnd len="med" w="med" type="triangle"/>
          </a:ln>
        </p:spPr>
      </p:cxnSp>
      <p:cxnSp>
        <p:nvCxnSpPr>
          <p:cNvPr id="426" name="Google Shape;426;p41"/>
          <p:cNvCxnSpPr>
            <a:stCxn id="421" idx="0"/>
          </p:cNvCxnSpPr>
          <p:nvPr/>
        </p:nvCxnSpPr>
        <p:spPr>
          <a:xfrm rot="10800000">
            <a:off x="4462046" y="2576700"/>
            <a:ext cx="294300" cy="380700"/>
          </a:xfrm>
          <a:prstGeom prst="straightConnector1">
            <a:avLst/>
          </a:prstGeom>
          <a:noFill/>
          <a:ln cap="flat" cmpd="sng" w="9525">
            <a:solidFill>
              <a:schemeClr val="dk2"/>
            </a:solidFill>
            <a:prstDash val="solid"/>
            <a:round/>
            <a:headEnd len="med" w="med" type="none"/>
            <a:tailEnd len="med" w="med" type="triangle"/>
          </a:ln>
        </p:spPr>
      </p:cxnSp>
      <p:sp>
        <p:nvSpPr>
          <p:cNvPr id="427" name="Google Shape;427;p41"/>
          <p:cNvSpPr/>
          <p:nvPr/>
        </p:nvSpPr>
        <p:spPr>
          <a:xfrm>
            <a:off x="90341" y="1659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cxnSp>
        <p:nvCxnSpPr>
          <p:cNvPr id="428" name="Google Shape;428;p41"/>
          <p:cNvCxnSpPr>
            <a:stCxn id="427" idx="2"/>
          </p:cNvCxnSpPr>
          <p:nvPr/>
        </p:nvCxnSpPr>
        <p:spPr>
          <a:xfrm flipH="1">
            <a:off x="694541" y="2098800"/>
            <a:ext cx="240300" cy="446400"/>
          </a:xfrm>
          <a:prstGeom prst="straightConnector1">
            <a:avLst/>
          </a:prstGeom>
          <a:noFill/>
          <a:ln cap="flat" cmpd="sng" w="9525">
            <a:solidFill>
              <a:schemeClr val="dk2"/>
            </a:solidFill>
            <a:prstDash val="solid"/>
            <a:round/>
            <a:headEnd len="med" w="med" type="none"/>
            <a:tailEnd len="med" w="med" type="triangle"/>
          </a:ln>
        </p:spPr>
      </p:cxnSp>
      <p:sp>
        <p:nvSpPr>
          <p:cNvPr id="429" name="Google Shape;429;p41"/>
          <p:cNvSpPr/>
          <p:nvPr/>
        </p:nvSpPr>
        <p:spPr>
          <a:xfrm>
            <a:off x="1899641" y="1662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ChipChat</a:t>
            </a:r>
            <a:endParaRPr>
              <a:solidFill>
                <a:schemeClr val="lt1"/>
              </a:solidFill>
            </a:endParaRPr>
          </a:p>
        </p:txBody>
      </p:sp>
      <p:cxnSp>
        <p:nvCxnSpPr>
          <p:cNvPr id="430" name="Google Shape;430;p41"/>
          <p:cNvCxnSpPr/>
          <p:nvPr/>
        </p:nvCxnSpPr>
        <p:spPr>
          <a:xfrm flipH="1">
            <a:off x="2423671" y="2098800"/>
            <a:ext cx="320400" cy="443700"/>
          </a:xfrm>
          <a:prstGeom prst="straightConnector1">
            <a:avLst/>
          </a:prstGeom>
          <a:noFill/>
          <a:ln cap="flat" cmpd="sng" w="9525">
            <a:solidFill>
              <a:schemeClr val="dk2"/>
            </a:solidFill>
            <a:prstDash val="solid"/>
            <a:round/>
            <a:headEnd len="med" w="med" type="none"/>
            <a:tailEnd len="med" w="med" type="triangle"/>
          </a:ln>
        </p:spPr>
      </p:cxnSp>
      <p:sp>
        <p:nvSpPr>
          <p:cNvPr id="431" name="Google Shape;431;p41"/>
          <p:cNvSpPr/>
          <p:nvPr/>
        </p:nvSpPr>
        <p:spPr>
          <a:xfrm>
            <a:off x="3685366" y="1665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AutoChip</a:t>
            </a:r>
            <a:endParaRPr>
              <a:solidFill>
                <a:schemeClr val="lt1"/>
              </a:solidFill>
            </a:endParaRPr>
          </a:p>
        </p:txBody>
      </p:sp>
      <p:cxnSp>
        <p:nvCxnSpPr>
          <p:cNvPr id="432" name="Google Shape;432;p41"/>
          <p:cNvCxnSpPr/>
          <p:nvPr/>
        </p:nvCxnSpPr>
        <p:spPr>
          <a:xfrm flipH="1">
            <a:off x="3924696" y="2101800"/>
            <a:ext cx="605100" cy="46200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41"/>
          <p:cNvCxnSpPr>
            <a:stCxn id="419" idx="2"/>
          </p:cNvCxnSpPr>
          <p:nvPr/>
        </p:nvCxnSpPr>
        <p:spPr>
          <a:xfrm flipH="1">
            <a:off x="5655821" y="2104800"/>
            <a:ext cx="659700" cy="447000"/>
          </a:xfrm>
          <a:prstGeom prst="straightConnector1">
            <a:avLst/>
          </a:prstGeom>
          <a:noFill/>
          <a:ln cap="flat" cmpd="sng" w="9525">
            <a:solidFill>
              <a:schemeClr val="dk2"/>
            </a:solidFill>
            <a:prstDash val="solid"/>
            <a:round/>
            <a:headEnd len="med" w="med" type="none"/>
            <a:tailEnd len="med" w="med" type="triangle"/>
          </a:ln>
        </p:spPr>
      </p:cxnSp>
      <p:sp>
        <p:nvSpPr>
          <p:cNvPr id="434" name="Google Shape;434;p41"/>
          <p:cNvSpPr txBox="1"/>
          <p:nvPr/>
        </p:nvSpPr>
        <p:spPr>
          <a:xfrm>
            <a:off x="1745400" y="3995100"/>
            <a:ext cx="5727600" cy="8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S. Liu et al., ‘RTLCoder: Fully Open-Source and Efficient LLM-Assisted RTL Code Generation Technique’, arXiv [cs.PL]. 2024.</a:t>
            </a:r>
            <a:endParaRPr sz="800">
              <a:solidFill>
                <a:srgbClr val="666666"/>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Y. Zhao et al., ‘CodeV: Empowering LLMs with HDL Generation through Multi-Level Summarization’, arXiv [cs.PL]. 2025.</a:t>
            </a:r>
            <a:endParaRPr sz="800">
              <a:solidFill>
                <a:srgbClr val="666666"/>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Z. Pei, H.-L. Zhen, M. Yuan, Y. Huang, and B. Yu, ‘BetterV: Controlled Verilog Generation with Discriminative Guidance’, arXiv [cs.AI]. 2024.</a:t>
            </a:r>
            <a:endParaRPr sz="800">
              <a:solidFill>
                <a:srgbClr val="666666"/>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A. Nakkab, S. Q. Zhang, R. Karri, and S. Garg, ‘Rome was Not Built in a Single Step: Hierarchical Prompting for LLM-based Chip Design’, arXiv [cs.AR]. 2024.</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311700" y="1079925"/>
            <a:ext cx="8520600" cy="3026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Verilog used to design digital systems</a:t>
            </a:r>
            <a:endParaRPr sz="2200"/>
          </a:p>
          <a:p>
            <a:pPr indent="0" lvl="0" marL="0" rtl="0" algn="l">
              <a:spcBef>
                <a:spcPts val="1600"/>
              </a:spcBef>
              <a:spcAft>
                <a:spcPts val="0"/>
              </a:spcAft>
              <a:buNone/>
            </a:pPr>
            <a:r>
              <a:t/>
            </a:r>
            <a:endParaRPr sz="2200"/>
          </a:p>
          <a:p>
            <a:pPr indent="0" lvl="0" marL="0" rtl="0" algn="l">
              <a:spcBef>
                <a:spcPts val="1600"/>
              </a:spcBef>
              <a:spcAft>
                <a:spcPts val="0"/>
              </a:spcAft>
              <a:buNone/>
            </a:pPr>
            <a:r>
              <a:t/>
            </a:r>
            <a:endParaRPr sz="19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0" rtl="0" algn="l">
              <a:spcBef>
                <a:spcPts val="1600"/>
              </a:spcBef>
              <a:spcAft>
                <a:spcPts val="1600"/>
              </a:spcAft>
              <a:buNone/>
            </a:pPr>
            <a:r>
              <a:t/>
            </a:r>
            <a:endParaRPr sz="2200"/>
          </a:p>
        </p:txBody>
      </p:sp>
      <p:sp>
        <p:nvSpPr>
          <p:cNvPr id="77" name="Google Shape;77;p1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8" name="Google Shape;78;p1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Verilog HDL</a:t>
            </a:r>
            <a:endParaRPr/>
          </a:p>
        </p:txBody>
      </p:sp>
      <p:pic>
        <p:nvPicPr>
          <p:cNvPr id="79" name="Google Shape;79;p15"/>
          <p:cNvPicPr preferRelativeResize="0"/>
          <p:nvPr/>
        </p:nvPicPr>
        <p:blipFill>
          <a:blip r:embed="rId3">
            <a:alphaModFix/>
          </a:blip>
          <a:stretch>
            <a:fillRect/>
          </a:stretch>
        </p:blipFill>
        <p:spPr>
          <a:xfrm>
            <a:off x="985163" y="2143513"/>
            <a:ext cx="7173675" cy="2045525"/>
          </a:xfrm>
          <a:prstGeom prst="rect">
            <a:avLst/>
          </a:prstGeom>
          <a:noFill/>
          <a:ln>
            <a:noFill/>
          </a:ln>
        </p:spPr>
      </p:pic>
      <p:sp>
        <p:nvSpPr>
          <p:cNvPr id="80" name="Google Shape;80;p15"/>
          <p:cNvSpPr/>
          <p:nvPr/>
        </p:nvSpPr>
        <p:spPr>
          <a:xfrm>
            <a:off x="6058650" y="3286500"/>
            <a:ext cx="2043900" cy="26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t>Implementation</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40" name="Google Shape;440;p4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441" name="Google Shape;441;p42"/>
          <p:cNvCxnSpPr/>
          <p:nvPr/>
        </p:nvCxnSpPr>
        <p:spPr>
          <a:xfrm flipH="1" rot="10800000">
            <a:off x="342550" y="2559475"/>
            <a:ext cx="8734800" cy="9600"/>
          </a:xfrm>
          <a:prstGeom prst="straightConnector1">
            <a:avLst/>
          </a:prstGeom>
          <a:noFill/>
          <a:ln cap="flat" cmpd="sng" w="28575">
            <a:solidFill>
              <a:srgbClr val="57068C"/>
            </a:solidFill>
            <a:prstDash val="solid"/>
            <a:round/>
            <a:headEnd len="med" w="med" type="none"/>
            <a:tailEnd len="med" w="med" type="triangle"/>
          </a:ln>
        </p:spPr>
      </p:cxnSp>
      <p:sp>
        <p:nvSpPr>
          <p:cNvPr id="442" name="Google Shape;442;p42"/>
          <p:cNvSpPr txBox="1"/>
          <p:nvPr/>
        </p:nvSpPr>
        <p:spPr>
          <a:xfrm>
            <a:off x="0" y="2263300"/>
            <a:ext cx="4470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grpSp>
        <p:nvGrpSpPr>
          <p:cNvPr id="443" name="Google Shape;443;p42"/>
          <p:cNvGrpSpPr/>
          <p:nvPr/>
        </p:nvGrpSpPr>
        <p:grpSpPr>
          <a:xfrm>
            <a:off x="5699066" y="2957400"/>
            <a:ext cx="1688860" cy="1351200"/>
            <a:chOff x="532850" y="2759400"/>
            <a:chExt cx="2416800" cy="1351200"/>
          </a:xfrm>
        </p:grpSpPr>
        <p:sp>
          <p:nvSpPr>
            <p:cNvPr id="444" name="Google Shape;444;p42"/>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0000" spcFirstLastPara="1" rIns="0" wrap="square" tIns="91425">
              <a:noAutofit/>
            </a:bodyPr>
            <a:lstStyle/>
            <a:p>
              <a:pPr indent="-162599" lvl="0" marL="86399" rtl="0" algn="l">
                <a:spcBef>
                  <a:spcPts val="0"/>
                </a:spcBef>
                <a:spcAft>
                  <a:spcPts val="0"/>
                </a:spcAft>
                <a:buClr>
                  <a:schemeClr val="dk1"/>
                </a:buClr>
                <a:buSzPts val="1200"/>
                <a:buChar char="-"/>
              </a:pPr>
              <a:r>
                <a:rPr lang="en-GB" sz="1200">
                  <a:solidFill>
                    <a:schemeClr val="dk1"/>
                  </a:solidFill>
                </a:rPr>
                <a:t>Improved upon AutoChip using a greedy tree search</a:t>
              </a:r>
              <a:endParaRPr sz="1200">
                <a:solidFill>
                  <a:schemeClr val="dk1"/>
                </a:solidFill>
              </a:endParaRPr>
            </a:p>
          </p:txBody>
        </p:sp>
        <p:sp>
          <p:nvSpPr>
            <p:cNvPr id="445" name="Google Shape;445;p42"/>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Automation with Tree Search</a:t>
              </a:r>
              <a:endParaRPr>
                <a:solidFill>
                  <a:schemeClr val="lt1"/>
                </a:solidFill>
              </a:endParaRPr>
            </a:p>
          </p:txBody>
        </p:sp>
      </p:grpSp>
      <p:sp>
        <p:nvSpPr>
          <p:cNvPr id="446" name="Google Shape;446;p42"/>
          <p:cNvSpPr/>
          <p:nvPr/>
        </p:nvSpPr>
        <p:spPr>
          <a:xfrm>
            <a:off x="5471091" y="1668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Finetuned LLM Boom</a:t>
            </a:r>
            <a:endParaRPr>
              <a:solidFill>
                <a:schemeClr val="lt1"/>
              </a:solidFill>
            </a:endParaRPr>
          </a:p>
        </p:txBody>
      </p:sp>
      <p:sp>
        <p:nvSpPr>
          <p:cNvPr id="447" name="Google Shape;447;p42"/>
          <p:cNvSpPr/>
          <p:nvPr/>
        </p:nvSpPr>
        <p:spPr>
          <a:xfrm>
            <a:off x="90341" y="1659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cxnSp>
        <p:nvCxnSpPr>
          <p:cNvPr id="448" name="Google Shape;448;p42"/>
          <p:cNvCxnSpPr>
            <a:stCxn id="447" idx="2"/>
          </p:cNvCxnSpPr>
          <p:nvPr/>
        </p:nvCxnSpPr>
        <p:spPr>
          <a:xfrm flipH="1">
            <a:off x="694541" y="2098800"/>
            <a:ext cx="240300" cy="446400"/>
          </a:xfrm>
          <a:prstGeom prst="straightConnector1">
            <a:avLst/>
          </a:prstGeom>
          <a:noFill/>
          <a:ln cap="flat" cmpd="sng" w="9525">
            <a:solidFill>
              <a:schemeClr val="dk2"/>
            </a:solidFill>
            <a:prstDash val="solid"/>
            <a:round/>
            <a:headEnd len="med" w="med" type="none"/>
            <a:tailEnd len="med" w="med" type="triangle"/>
          </a:ln>
        </p:spPr>
      </p:cxnSp>
      <p:sp>
        <p:nvSpPr>
          <p:cNvPr id="449" name="Google Shape;449;p42"/>
          <p:cNvSpPr/>
          <p:nvPr/>
        </p:nvSpPr>
        <p:spPr>
          <a:xfrm>
            <a:off x="1899641" y="1662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ChipChat</a:t>
            </a:r>
            <a:endParaRPr>
              <a:solidFill>
                <a:schemeClr val="lt1"/>
              </a:solidFill>
            </a:endParaRPr>
          </a:p>
        </p:txBody>
      </p:sp>
      <p:cxnSp>
        <p:nvCxnSpPr>
          <p:cNvPr id="450" name="Google Shape;450;p42"/>
          <p:cNvCxnSpPr/>
          <p:nvPr/>
        </p:nvCxnSpPr>
        <p:spPr>
          <a:xfrm flipH="1">
            <a:off x="2423671" y="2098800"/>
            <a:ext cx="320400" cy="443700"/>
          </a:xfrm>
          <a:prstGeom prst="straightConnector1">
            <a:avLst/>
          </a:prstGeom>
          <a:noFill/>
          <a:ln cap="flat" cmpd="sng" w="9525">
            <a:solidFill>
              <a:schemeClr val="dk2"/>
            </a:solidFill>
            <a:prstDash val="solid"/>
            <a:round/>
            <a:headEnd len="med" w="med" type="none"/>
            <a:tailEnd len="med" w="med" type="triangle"/>
          </a:ln>
        </p:spPr>
      </p:cxnSp>
      <p:sp>
        <p:nvSpPr>
          <p:cNvPr id="451" name="Google Shape;451;p42"/>
          <p:cNvSpPr/>
          <p:nvPr/>
        </p:nvSpPr>
        <p:spPr>
          <a:xfrm>
            <a:off x="3685366" y="1665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AutoChip</a:t>
            </a:r>
            <a:endParaRPr>
              <a:solidFill>
                <a:schemeClr val="lt1"/>
              </a:solidFill>
            </a:endParaRPr>
          </a:p>
        </p:txBody>
      </p:sp>
      <p:cxnSp>
        <p:nvCxnSpPr>
          <p:cNvPr id="452" name="Google Shape;452;p42"/>
          <p:cNvCxnSpPr/>
          <p:nvPr/>
        </p:nvCxnSpPr>
        <p:spPr>
          <a:xfrm flipH="1">
            <a:off x="3924696" y="2101800"/>
            <a:ext cx="605100" cy="46200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42"/>
          <p:cNvCxnSpPr>
            <a:stCxn id="454" idx="2"/>
          </p:cNvCxnSpPr>
          <p:nvPr/>
        </p:nvCxnSpPr>
        <p:spPr>
          <a:xfrm flipH="1">
            <a:off x="5655821" y="2104800"/>
            <a:ext cx="659700" cy="447000"/>
          </a:xfrm>
          <a:prstGeom prst="straightConnector1">
            <a:avLst/>
          </a:prstGeom>
          <a:noFill/>
          <a:ln cap="flat" cmpd="sng" w="9525">
            <a:solidFill>
              <a:schemeClr val="dk2"/>
            </a:solidFill>
            <a:prstDash val="solid"/>
            <a:round/>
            <a:headEnd len="med" w="med" type="none"/>
            <a:tailEnd len="med" w="med" type="triangle"/>
          </a:ln>
        </p:spPr>
      </p:cxnSp>
      <p:sp>
        <p:nvSpPr>
          <p:cNvPr id="455" name="Google Shape;455;p42"/>
          <p:cNvSpPr/>
          <p:nvPr/>
        </p:nvSpPr>
        <p:spPr>
          <a:xfrm>
            <a:off x="39119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VerilogEval</a:t>
            </a:r>
            <a:endParaRPr>
              <a:solidFill>
                <a:schemeClr val="lt1"/>
              </a:solidFill>
            </a:endParaRPr>
          </a:p>
        </p:txBody>
      </p:sp>
      <p:sp>
        <p:nvSpPr>
          <p:cNvPr id="456" name="Google Shape;456;p42"/>
          <p:cNvSpPr/>
          <p:nvPr/>
        </p:nvSpPr>
        <p:spPr>
          <a:xfrm>
            <a:off x="20995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Scripted LLMs for HW</a:t>
            </a:r>
            <a:endParaRPr>
              <a:solidFill>
                <a:schemeClr val="lt1"/>
              </a:solidFill>
            </a:endParaRPr>
          </a:p>
        </p:txBody>
      </p:sp>
      <p:cxnSp>
        <p:nvCxnSpPr>
          <p:cNvPr id="457" name="Google Shape;457;p42"/>
          <p:cNvCxnSpPr>
            <a:stCxn id="456" idx="0"/>
          </p:cNvCxnSpPr>
          <p:nvPr/>
        </p:nvCxnSpPr>
        <p:spPr>
          <a:xfrm rot="10800000">
            <a:off x="2854316" y="2569200"/>
            <a:ext cx="89700" cy="388200"/>
          </a:xfrm>
          <a:prstGeom prst="straightConnector1">
            <a:avLst/>
          </a:prstGeom>
          <a:noFill/>
          <a:ln cap="flat" cmpd="sng" w="9525">
            <a:solidFill>
              <a:schemeClr val="dk2"/>
            </a:solidFill>
            <a:prstDash val="solid"/>
            <a:round/>
            <a:headEnd len="med" w="med" type="none"/>
            <a:tailEnd len="med" w="med" type="triangle"/>
          </a:ln>
        </p:spPr>
      </p:cxnSp>
      <p:sp>
        <p:nvSpPr>
          <p:cNvPr id="458" name="Google Shape;458;p42"/>
          <p:cNvSpPr/>
          <p:nvPr/>
        </p:nvSpPr>
        <p:spPr>
          <a:xfrm>
            <a:off x="2871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ChatGPT</a:t>
            </a:r>
            <a:endParaRPr>
              <a:solidFill>
                <a:schemeClr val="lt1"/>
              </a:solidFill>
            </a:endParaRPr>
          </a:p>
        </p:txBody>
      </p:sp>
      <p:cxnSp>
        <p:nvCxnSpPr>
          <p:cNvPr id="459" name="Google Shape;459;p42"/>
          <p:cNvCxnSpPr>
            <a:stCxn id="458" idx="0"/>
          </p:cNvCxnSpPr>
          <p:nvPr/>
        </p:nvCxnSpPr>
        <p:spPr>
          <a:xfrm rot="10800000">
            <a:off x="1093516" y="2576400"/>
            <a:ext cx="38100" cy="381000"/>
          </a:xfrm>
          <a:prstGeom prst="straightConnector1">
            <a:avLst/>
          </a:prstGeom>
          <a:noFill/>
          <a:ln cap="flat" cmpd="sng" w="9525">
            <a:solidFill>
              <a:schemeClr val="dk2"/>
            </a:solidFill>
            <a:prstDash val="solid"/>
            <a:round/>
            <a:headEnd len="med" w="med" type="none"/>
            <a:tailEnd len="med" w="med" type="triangle"/>
          </a:ln>
        </p:spPr>
      </p:cxnSp>
      <p:cxnSp>
        <p:nvCxnSpPr>
          <p:cNvPr id="460" name="Google Shape;460;p42"/>
          <p:cNvCxnSpPr>
            <a:stCxn id="455" idx="0"/>
          </p:cNvCxnSpPr>
          <p:nvPr/>
        </p:nvCxnSpPr>
        <p:spPr>
          <a:xfrm rot="10800000">
            <a:off x="4462116" y="2576700"/>
            <a:ext cx="294300" cy="380700"/>
          </a:xfrm>
          <a:prstGeom prst="straightConnector1">
            <a:avLst/>
          </a:prstGeom>
          <a:noFill/>
          <a:ln cap="flat" cmpd="sng" w="9525">
            <a:solidFill>
              <a:schemeClr val="dk2"/>
            </a:solidFill>
            <a:prstDash val="solid"/>
            <a:round/>
            <a:headEnd len="med" w="med" type="none"/>
            <a:tailEnd len="med" w="med" type="triangle"/>
          </a:ln>
        </p:spPr>
      </p:cxnSp>
      <p:cxnSp>
        <p:nvCxnSpPr>
          <p:cNvPr id="461" name="Google Shape;461;p42"/>
          <p:cNvCxnSpPr>
            <a:stCxn id="445" idx="0"/>
          </p:cNvCxnSpPr>
          <p:nvPr/>
        </p:nvCxnSpPr>
        <p:spPr>
          <a:xfrm rot="10800000">
            <a:off x="6168196" y="2571900"/>
            <a:ext cx="375300" cy="38550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42"/>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J. Blocklove, S. Thakur, B. Tan, H. Pearce, S. Garg, and R. Karri, ‘Automatically Improving LLM-based Verilog Generation using EDA Tool Feedback’, arXiv [cs.AR]. 2025.</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3"/>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Improving the automation</a:t>
            </a:r>
            <a:endParaRPr/>
          </a:p>
        </p:txBody>
      </p:sp>
      <p:sp>
        <p:nvSpPr>
          <p:cNvPr id="468" name="Google Shape;468;p4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69" name="Google Shape;469;p43"/>
          <p:cNvPicPr preferRelativeResize="0"/>
          <p:nvPr/>
        </p:nvPicPr>
        <p:blipFill>
          <a:blip r:embed="rId3">
            <a:alphaModFix/>
          </a:blip>
          <a:stretch>
            <a:fillRect/>
          </a:stretch>
        </p:blipFill>
        <p:spPr>
          <a:xfrm>
            <a:off x="2010228" y="515525"/>
            <a:ext cx="5123550" cy="3927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75" name="Google Shape;475;p4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476" name="Google Shape;476;p44"/>
          <p:cNvPicPr preferRelativeResize="0"/>
          <p:nvPr/>
        </p:nvPicPr>
        <p:blipFill>
          <a:blip r:embed="rId3">
            <a:alphaModFix/>
          </a:blip>
          <a:stretch>
            <a:fillRect/>
          </a:stretch>
        </p:blipFill>
        <p:spPr>
          <a:xfrm>
            <a:off x="4429550" y="1501100"/>
            <a:ext cx="4516874" cy="2087675"/>
          </a:xfrm>
          <a:prstGeom prst="rect">
            <a:avLst/>
          </a:prstGeom>
          <a:noFill/>
          <a:ln>
            <a:noFill/>
          </a:ln>
        </p:spPr>
      </p:pic>
      <p:pic>
        <p:nvPicPr>
          <p:cNvPr id="477" name="Google Shape;477;p44"/>
          <p:cNvPicPr preferRelativeResize="0"/>
          <p:nvPr/>
        </p:nvPicPr>
        <p:blipFill>
          <a:blip r:embed="rId4">
            <a:alphaModFix/>
          </a:blip>
          <a:stretch>
            <a:fillRect/>
          </a:stretch>
        </p:blipFill>
        <p:spPr>
          <a:xfrm>
            <a:off x="142450" y="1594037"/>
            <a:ext cx="4230799" cy="19554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83" name="Google Shape;483;p4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484" name="Google Shape;484;p45"/>
          <p:cNvPicPr preferRelativeResize="0"/>
          <p:nvPr/>
        </p:nvPicPr>
        <p:blipFill>
          <a:blip r:embed="rId3">
            <a:alphaModFix/>
          </a:blip>
          <a:stretch>
            <a:fillRect/>
          </a:stretch>
        </p:blipFill>
        <p:spPr>
          <a:xfrm>
            <a:off x="4633650" y="1528725"/>
            <a:ext cx="4432225" cy="2048550"/>
          </a:xfrm>
          <a:prstGeom prst="rect">
            <a:avLst/>
          </a:prstGeom>
          <a:noFill/>
          <a:ln>
            <a:noFill/>
          </a:ln>
        </p:spPr>
      </p:pic>
      <p:pic>
        <p:nvPicPr>
          <p:cNvPr id="485" name="Google Shape;485;p45"/>
          <p:cNvPicPr preferRelativeResize="0"/>
          <p:nvPr/>
        </p:nvPicPr>
        <p:blipFill>
          <a:blip r:embed="rId4">
            <a:alphaModFix/>
          </a:blip>
          <a:stretch>
            <a:fillRect/>
          </a:stretch>
        </p:blipFill>
        <p:spPr>
          <a:xfrm>
            <a:off x="136075" y="1539550"/>
            <a:ext cx="4385377" cy="2026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91" name="Google Shape;491;p4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Let’s try AutoChip</a:t>
            </a:r>
            <a:endParaRPr/>
          </a:p>
        </p:txBody>
      </p:sp>
      <p:sp>
        <p:nvSpPr>
          <p:cNvPr id="492" name="Google Shape;492;p46"/>
          <p:cNvSpPr txBox="1"/>
          <p:nvPr/>
        </p:nvSpPr>
        <p:spPr>
          <a:xfrm>
            <a:off x="2223400" y="2571750"/>
            <a:ext cx="5367300" cy="14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u="sng">
                <a:solidFill>
                  <a:schemeClr val="hlink"/>
                </a:solidFill>
                <a:hlinkClick r:id="rId3"/>
              </a:rPr>
              <a:t>https://tinyurl.com/jyz5kubx</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GB" sz="1800" u="sng">
                <a:solidFill>
                  <a:schemeClr val="hlink"/>
                </a:solidFill>
                <a:hlinkClick r:id="rId4"/>
              </a:rPr>
              <a:t>https://colab.research.google.com/drive/1lGHeeYxDo1exTJ334-XN0oiwg7ZP9ewa?usp=sharing</a:t>
            </a:r>
            <a:endParaRPr sz="1800">
              <a:solidFill>
                <a:schemeClr val="dk2"/>
              </a:solidFill>
            </a:endParaRPr>
          </a:p>
        </p:txBody>
      </p:sp>
      <p:pic>
        <p:nvPicPr>
          <p:cNvPr id="493" name="Google Shape;493;p46">
            <a:hlinkClick r:id="rId5"/>
          </p:cNvPr>
          <p:cNvPicPr preferRelativeResize="0"/>
          <p:nvPr/>
        </p:nvPicPr>
        <p:blipFill rotWithShape="1">
          <a:blip r:embed="rId6">
            <a:alphaModFix/>
          </a:blip>
          <a:srcRect b="21185" l="0" r="0" t="20708"/>
          <a:stretch/>
        </p:blipFill>
        <p:spPr>
          <a:xfrm>
            <a:off x="3612700" y="1456950"/>
            <a:ext cx="1918575" cy="1114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99" name="Google Shape;499;p47"/>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500" name="Google Shape;500;p47"/>
          <p:cNvCxnSpPr/>
          <p:nvPr/>
        </p:nvCxnSpPr>
        <p:spPr>
          <a:xfrm flipH="1" rot="10800000">
            <a:off x="342550" y="2559475"/>
            <a:ext cx="8734800" cy="9600"/>
          </a:xfrm>
          <a:prstGeom prst="straightConnector1">
            <a:avLst/>
          </a:prstGeom>
          <a:noFill/>
          <a:ln cap="flat" cmpd="sng" w="28575">
            <a:solidFill>
              <a:srgbClr val="57068C"/>
            </a:solidFill>
            <a:prstDash val="solid"/>
            <a:round/>
            <a:headEnd len="med" w="med" type="none"/>
            <a:tailEnd len="med" w="med" type="triangle"/>
          </a:ln>
        </p:spPr>
      </p:cxnSp>
      <p:grpSp>
        <p:nvGrpSpPr>
          <p:cNvPr id="501" name="Google Shape;501;p47"/>
          <p:cNvGrpSpPr/>
          <p:nvPr/>
        </p:nvGrpSpPr>
        <p:grpSpPr>
          <a:xfrm>
            <a:off x="7313916" y="753600"/>
            <a:ext cx="1689000" cy="1351200"/>
            <a:chOff x="3617966" y="3500150"/>
            <a:chExt cx="1689000" cy="1351200"/>
          </a:xfrm>
        </p:grpSpPr>
        <p:sp>
          <p:nvSpPr>
            <p:cNvPr id="502" name="Google Shape;502;p47"/>
            <p:cNvSpPr/>
            <p:nvPr/>
          </p:nvSpPr>
          <p:spPr>
            <a:xfrm>
              <a:off x="3617966" y="3939950"/>
              <a:ext cx="16890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0000" spcFirstLastPara="1" rIns="0" wrap="square" tIns="91425">
              <a:noAutofit/>
            </a:bodyPr>
            <a:lstStyle/>
            <a:p>
              <a:pPr indent="-162599" lvl="0" marL="86399" rtl="0" algn="l">
                <a:spcBef>
                  <a:spcPts val="0"/>
                </a:spcBef>
                <a:spcAft>
                  <a:spcPts val="0"/>
                </a:spcAft>
                <a:buClr>
                  <a:schemeClr val="dk1"/>
                </a:buClr>
                <a:buSzPts val="1200"/>
                <a:buChar char="-"/>
              </a:pPr>
              <a:r>
                <a:rPr lang="en-GB" sz="1200">
                  <a:solidFill>
                    <a:schemeClr val="dk1"/>
                  </a:solidFill>
                </a:rPr>
                <a:t>Prompting LLMs to design hardware using specific submodules</a:t>
              </a:r>
              <a:endParaRPr sz="1200">
                <a:solidFill>
                  <a:schemeClr val="dk1"/>
                </a:solidFill>
              </a:endParaRPr>
            </a:p>
          </p:txBody>
        </p:sp>
        <p:sp>
          <p:nvSpPr>
            <p:cNvPr id="503" name="Google Shape;503;p47"/>
            <p:cNvSpPr/>
            <p:nvPr/>
          </p:nvSpPr>
          <p:spPr>
            <a:xfrm>
              <a:off x="3617966" y="35001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Hierarchical Prompting</a:t>
              </a:r>
              <a:endParaRPr>
                <a:solidFill>
                  <a:schemeClr val="lt1"/>
                </a:solidFill>
              </a:endParaRPr>
            </a:p>
          </p:txBody>
        </p:sp>
      </p:grpSp>
      <p:sp>
        <p:nvSpPr>
          <p:cNvPr id="504" name="Google Shape;504;p47"/>
          <p:cNvSpPr/>
          <p:nvPr/>
        </p:nvSpPr>
        <p:spPr>
          <a:xfrm>
            <a:off x="5699066" y="2957400"/>
            <a:ext cx="168886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Automation with Tree Search</a:t>
            </a:r>
            <a:endParaRPr>
              <a:solidFill>
                <a:schemeClr val="lt1"/>
              </a:solidFill>
            </a:endParaRPr>
          </a:p>
        </p:txBody>
      </p:sp>
      <p:sp>
        <p:nvSpPr>
          <p:cNvPr id="505" name="Google Shape;505;p47"/>
          <p:cNvSpPr/>
          <p:nvPr/>
        </p:nvSpPr>
        <p:spPr>
          <a:xfrm>
            <a:off x="39119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VerilogEval</a:t>
            </a:r>
            <a:endParaRPr>
              <a:solidFill>
                <a:schemeClr val="lt1"/>
              </a:solidFill>
            </a:endParaRPr>
          </a:p>
        </p:txBody>
      </p:sp>
      <p:sp>
        <p:nvSpPr>
          <p:cNvPr id="506" name="Google Shape;506;p47"/>
          <p:cNvSpPr/>
          <p:nvPr/>
        </p:nvSpPr>
        <p:spPr>
          <a:xfrm>
            <a:off x="20995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Scripted LLMs for HW</a:t>
            </a:r>
            <a:endParaRPr>
              <a:solidFill>
                <a:schemeClr val="lt1"/>
              </a:solidFill>
            </a:endParaRPr>
          </a:p>
        </p:txBody>
      </p:sp>
      <p:cxnSp>
        <p:nvCxnSpPr>
          <p:cNvPr id="507" name="Google Shape;507;p47"/>
          <p:cNvCxnSpPr>
            <a:stCxn id="506" idx="0"/>
          </p:cNvCxnSpPr>
          <p:nvPr/>
        </p:nvCxnSpPr>
        <p:spPr>
          <a:xfrm rot="10800000">
            <a:off x="2854316" y="2569200"/>
            <a:ext cx="89700" cy="388200"/>
          </a:xfrm>
          <a:prstGeom prst="straightConnector1">
            <a:avLst/>
          </a:prstGeom>
          <a:noFill/>
          <a:ln cap="flat" cmpd="sng" w="9525">
            <a:solidFill>
              <a:schemeClr val="dk2"/>
            </a:solidFill>
            <a:prstDash val="solid"/>
            <a:round/>
            <a:headEnd len="med" w="med" type="none"/>
            <a:tailEnd len="med" w="med" type="triangle"/>
          </a:ln>
        </p:spPr>
      </p:cxnSp>
      <p:sp>
        <p:nvSpPr>
          <p:cNvPr id="508" name="Google Shape;508;p47"/>
          <p:cNvSpPr/>
          <p:nvPr/>
        </p:nvSpPr>
        <p:spPr>
          <a:xfrm>
            <a:off x="2871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ChatGPT</a:t>
            </a:r>
            <a:endParaRPr>
              <a:solidFill>
                <a:schemeClr val="lt1"/>
              </a:solidFill>
            </a:endParaRPr>
          </a:p>
        </p:txBody>
      </p:sp>
      <p:cxnSp>
        <p:nvCxnSpPr>
          <p:cNvPr id="509" name="Google Shape;509;p47"/>
          <p:cNvCxnSpPr>
            <a:stCxn id="508" idx="0"/>
          </p:cNvCxnSpPr>
          <p:nvPr/>
        </p:nvCxnSpPr>
        <p:spPr>
          <a:xfrm rot="10800000">
            <a:off x="1093516" y="2576400"/>
            <a:ext cx="38100" cy="38100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47"/>
          <p:cNvCxnSpPr>
            <a:stCxn id="505" idx="0"/>
          </p:cNvCxnSpPr>
          <p:nvPr/>
        </p:nvCxnSpPr>
        <p:spPr>
          <a:xfrm rot="10800000">
            <a:off x="4462116" y="2576700"/>
            <a:ext cx="294300" cy="38070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47"/>
          <p:cNvCxnSpPr>
            <a:stCxn id="504" idx="0"/>
          </p:cNvCxnSpPr>
          <p:nvPr/>
        </p:nvCxnSpPr>
        <p:spPr>
          <a:xfrm rot="10800000">
            <a:off x="6168196" y="2571900"/>
            <a:ext cx="375300" cy="385500"/>
          </a:xfrm>
          <a:prstGeom prst="straightConnector1">
            <a:avLst/>
          </a:prstGeom>
          <a:noFill/>
          <a:ln cap="flat" cmpd="sng" w="9525">
            <a:solidFill>
              <a:schemeClr val="dk2"/>
            </a:solidFill>
            <a:prstDash val="solid"/>
            <a:round/>
            <a:headEnd len="med" w="med" type="none"/>
            <a:tailEnd len="med" w="med" type="triangle"/>
          </a:ln>
        </p:spPr>
      </p:cxnSp>
      <p:sp>
        <p:nvSpPr>
          <p:cNvPr id="512" name="Google Shape;512;p47"/>
          <p:cNvSpPr/>
          <p:nvPr/>
        </p:nvSpPr>
        <p:spPr>
          <a:xfrm>
            <a:off x="5471091" y="1668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Finetuned LLM Boom</a:t>
            </a:r>
            <a:endParaRPr>
              <a:solidFill>
                <a:schemeClr val="lt1"/>
              </a:solidFill>
            </a:endParaRPr>
          </a:p>
        </p:txBody>
      </p:sp>
      <p:sp>
        <p:nvSpPr>
          <p:cNvPr id="513" name="Google Shape;513;p47"/>
          <p:cNvSpPr/>
          <p:nvPr/>
        </p:nvSpPr>
        <p:spPr>
          <a:xfrm>
            <a:off x="90341" y="1659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cxnSp>
        <p:nvCxnSpPr>
          <p:cNvPr id="514" name="Google Shape;514;p47"/>
          <p:cNvCxnSpPr>
            <a:stCxn id="513" idx="2"/>
          </p:cNvCxnSpPr>
          <p:nvPr/>
        </p:nvCxnSpPr>
        <p:spPr>
          <a:xfrm flipH="1">
            <a:off x="694541" y="2098800"/>
            <a:ext cx="240300" cy="446400"/>
          </a:xfrm>
          <a:prstGeom prst="straightConnector1">
            <a:avLst/>
          </a:prstGeom>
          <a:noFill/>
          <a:ln cap="flat" cmpd="sng" w="9525">
            <a:solidFill>
              <a:schemeClr val="dk2"/>
            </a:solidFill>
            <a:prstDash val="solid"/>
            <a:round/>
            <a:headEnd len="med" w="med" type="none"/>
            <a:tailEnd len="med" w="med" type="triangle"/>
          </a:ln>
        </p:spPr>
      </p:cxnSp>
      <p:sp>
        <p:nvSpPr>
          <p:cNvPr id="515" name="Google Shape;515;p47"/>
          <p:cNvSpPr/>
          <p:nvPr/>
        </p:nvSpPr>
        <p:spPr>
          <a:xfrm>
            <a:off x="1899641" y="1662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ChipChat</a:t>
            </a:r>
            <a:endParaRPr>
              <a:solidFill>
                <a:schemeClr val="lt1"/>
              </a:solidFill>
            </a:endParaRPr>
          </a:p>
        </p:txBody>
      </p:sp>
      <p:cxnSp>
        <p:nvCxnSpPr>
          <p:cNvPr id="516" name="Google Shape;516;p47"/>
          <p:cNvCxnSpPr/>
          <p:nvPr/>
        </p:nvCxnSpPr>
        <p:spPr>
          <a:xfrm flipH="1">
            <a:off x="2423671" y="2098800"/>
            <a:ext cx="320400" cy="443700"/>
          </a:xfrm>
          <a:prstGeom prst="straightConnector1">
            <a:avLst/>
          </a:prstGeom>
          <a:noFill/>
          <a:ln cap="flat" cmpd="sng" w="9525">
            <a:solidFill>
              <a:schemeClr val="dk2"/>
            </a:solidFill>
            <a:prstDash val="solid"/>
            <a:round/>
            <a:headEnd len="med" w="med" type="none"/>
            <a:tailEnd len="med" w="med" type="triangle"/>
          </a:ln>
        </p:spPr>
      </p:cxnSp>
      <p:sp>
        <p:nvSpPr>
          <p:cNvPr id="517" name="Google Shape;517;p47"/>
          <p:cNvSpPr/>
          <p:nvPr/>
        </p:nvSpPr>
        <p:spPr>
          <a:xfrm>
            <a:off x="3685366" y="1665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AutoChip</a:t>
            </a:r>
            <a:endParaRPr>
              <a:solidFill>
                <a:schemeClr val="lt1"/>
              </a:solidFill>
            </a:endParaRPr>
          </a:p>
        </p:txBody>
      </p:sp>
      <p:cxnSp>
        <p:nvCxnSpPr>
          <p:cNvPr id="518" name="Google Shape;518;p47"/>
          <p:cNvCxnSpPr/>
          <p:nvPr/>
        </p:nvCxnSpPr>
        <p:spPr>
          <a:xfrm flipH="1">
            <a:off x="3924696" y="2101800"/>
            <a:ext cx="605100" cy="46200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p47"/>
          <p:cNvCxnSpPr/>
          <p:nvPr/>
        </p:nvCxnSpPr>
        <p:spPr>
          <a:xfrm flipH="1">
            <a:off x="5655821" y="2104800"/>
            <a:ext cx="659700" cy="4470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p47"/>
          <p:cNvCxnSpPr>
            <a:stCxn id="502" idx="2"/>
          </p:cNvCxnSpPr>
          <p:nvPr/>
        </p:nvCxnSpPr>
        <p:spPr>
          <a:xfrm flipH="1">
            <a:off x="7561116" y="2104800"/>
            <a:ext cx="597300" cy="44220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47"/>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A. Nakkab, S. Q. Zhang, R. Karri, and S. Garg, ‘Rome was Not Built in a Single Step: Hierarchical Prompting for LLM-based Chip Design’, arXiv [cs.AR]. 2024.</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ph type="title"/>
          </p:nvPr>
        </p:nvSpPr>
        <p:spPr>
          <a:xfrm>
            <a:off x="359550" y="-56620"/>
            <a:ext cx="842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Naive Method: Flat Prompting</a:t>
            </a:r>
            <a:endParaRPr/>
          </a:p>
        </p:txBody>
      </p:sp>
      <p:grpSp>
        <p:nvGrpSpPr>
          <p:cNvPr id="527" name="Google Shape;527;p48"/>
          <p:cNvGrpSpPr/>
          <p:nvPr/>
        </p:nvGrpSpPr>
        <p:grpSpPr>
          <a:xfrm>
            <a:off x="5632317" y="503975"/>
            <a:ext cx="3511662" cy="3352150"/>
            <a:chOff x="5632317" y="1189775"/>
            <a:chExt cx="3511662" cy="3352150"/>
          </a:xfrm>
        </p:grpSpPr>
        <p:sp>
          <p:nvSpPr>
            <p:cNvPr id="528" name="Google Shape;528;p48"/>
            <p:cNvSpPr/>
            <p:nvPr/>
          </p:nvSpPr>
          <p:spPr>
            <a:xfrm>
              <a:off x="5632317" y="1189775"/>
              <a:ext cx="3305700" cy="669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FF"/>
                  </a:solidFill>
                  <a:latin typeface="Roboto"/>
                  <a:ea typeface="Roboto"/>
                  <a:cs typeface="Roboto"/>
                  <a:sym typeface="Roboto"/>
                </a:rPr>
                <a:t>GPT-4 Output</a:t>
              </a:r>
              <a:endParaRPr b="1" sz="1800">
                <a:solidFill>
                  <a:srgbClr val="FFFFFF"/>
                </a:solidFill>
                <a:latin typeface="Roboto"/>
                <a:ea typeface="Roboto"/>
                <a:cs typeface="Roboto"/>
                <a:sym typeface="Roboto"/>
              </a:endParaRPr>
            </a:p>
          </p:txBody>
        </p:sp>
        <p:sp>
          <p:nvSpPr>
            <p:cNvPr id="529" name="Google Shape;529;p48"/>
            <p:cNvSpPr txBox="1"/>
            <p:nvPr/>
          </p:nvSpPr>
          <p:spPr>
            <a:xfrm>
              <a:off x="6167079" y="1926225"/>
              <a:ext cx="2976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module mux64to1(input [63:0] in, input [5:0] select, output reg out);</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always @ (in or select)</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begin</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    case(select)</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        6'd0 : out = in[0];</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        6'd1 : out = in[1];</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        6'd2 : out = in[2];</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        6'd3 : out = in[3];</a:t>
              </a:r>
              <a:endParaRPr sz="1200">
                <a:latin typeface="Roboto"/>
                <a:ea typeface="Roboto"/>
                <a:cs typeface="Roboto"/>
                <a:sym typeface="Roboto"/>
              </a:endParaRPr>
            </a:p>
            <a:p>
              <a:pPr indent="0" lvl="0" marL="0" rtl="0" algn="l">
                <a:lnSpc>
                  <a:spcPct val="115000"/>
                </a:lnSpc>
                <a:spcBef>
                  <a:spcPts val="0"/>
                </a:spcBef>
                <a:spcAft>
                  <a:spcPts val="0"/>
                </a:spcAft>
                <a:buNone/>
              </a:pPr>
              <a:r>
                <a:rPr b="1" lang="en-GB" sz="1200">
                  <a:latin typeface="Roboto"/>
                  <a:ea typeface="Roboto"/>
                  <a:cs typeface="Roboto"/>
                  <a:sym typeface="Roboto"/>
                </a:rPr>
                <a:t>      </a:t>
              </a:r>
              <a:r>
                <a:rPr b="1" lang="en-GB" sz="1200">
                  <a:highlight>
                    <a:srgbClr val="FFFF00"/>
                  </a:highlight>
                  <a:latin typeface="Roboto"/>
                  <a:ea typeface="Roboto"/>
                  <a:cs typeface="Roboto"/>
                  <a:sym typeface="Roboto"/>
                </a:rPr>
                <a:t> </a:t>
              </a:r>
              <a:r>
                <a:rPr b="1" lang="en-GB" sz="1200">
                  <a:solidFill>
                    <a:srgbClr val="FF0000"/>
                  </a:solidFill>
                  <a:highlight>
                    <a:srgbClr val="FFFF00"/>
                  </a:highlight>
                  <a:latin typeface="Roboto"/>
                  <a:ea typeface="Roboto"/>
                  <a:cs typeface="Roboto"/>
                  <a:sym typeface="Roboto"/>
                </a:rPr>
                <a:t> // Continue specifying each input...</a:t>
              </a:r>
              <a:endParaRPr b="1" sz="1200">
                <a:solidFill>
                  <a:srgbClr val="FF0000"/>
                </a:solidFill>
                <a:highlight>
                  <a:srgbClr val="FFFF00"/>
                </a:highlight>
                <a:latin typeface="Roboto"/>
                <a:ea typeface="Roboto"/>
                <a:cs typeface="Roboto"/>
                <a:sym typeface="Roboto"/>
              </a:endParaRPr>
            </a:p>
            <a:p>
              <a:pPr indent="0" lvl="0" marL="0" rtl="0" algn="l">
                <a:lnSpc>
                  <a:spcPct val="115000"/>
                </a:lnSpc>
                <a:spcBef>
                  <a:spcPts val="0"/>
                </a:spcBef>
                <a:spcAft>
                  <a:spcPts val="0"/>
                </a:spcAft>
                <a:buNone/>
              </a:pPr>
              <a:r>
                <a:rPr lang="en-GB" sz="1200">
                  <a:solidFill>
                    <a:srgbClr val="FF0000"/>
                  </a:solidFill>
                  <a:latin typeface="Roboto"/>
                  <a:ea typeface="Roboto"/>
                  <a:cs typeface="Roboto"/>
                  <a:sym typeface="Roboto"/>
                </a:rPr>
                <a:t>        </a:t>
              </a:r>
              <a:r>
                <a:rPr lang="en-GB" sz="1200">
                  <a:solidFill>
                    <a:srgbClr val="111111"/>
                  </a:solidFill>
                  <a:latin typeface="Roboto"/>
                  <a:ea typeface="Roboto"/>
                  <a:cs typeface="Roboto"/>
                  <a:sym typeface="Roboto"/>
                </a:rPr>
                <a:t>6'd60: out = in[60];</a:t>
              </a:r>
              <a:endParaRPr sz="1200">
                <a:solidFill>
                  <a:srgbClr val="111111"/>
                </a:solidFill>
                <a:latin typeface="Roboto"/>
                <a:ea typeface="Roboto"/>
                <a:cs typeface="Roboto"/>
                <a:sym typeface="Roboto"/>
              </a:endParaRPr>
            </a:p>
            <a:p>
              <a:pPr indent="0" lvl="0" marL="0" rtl="0" algn="l">
                <a:lnSpc>
                  <a:spcPct val="115000"/>
                </a:lnSpc>
                <a:spcBef>
                  <a:spcPts val="0"/>
                </a:spcBef>
                <a:spcAft>
                  <a:spcPts val="0"/>
                </a:spcAft>
                <a:buNone/>
              </a:pPr>
              <a:r>
                <a:rPr lang="en-GB" sz="1200">
                  <a:solidFill>
                    <a:srgbClr val="111111"/>
                  </a:solidFill>
                  <a:latin typeface="Roboto"/>
                  <a:ea typeface="Roboto"/>
                  <a:cs typeface="Roboto"/>
                  <a:sym typeface="Roboto"/>
                </a:rPr>
                <a:t>        6'd61: out = in[61];</a:t>
              </a:r>
              <a:endParaRPr sz="1200">
                <a:solidFill>
                  <a:srgbClr val="111111"/>
                </a:solidFill>
                <a:latin typeface="Roboto"/>
                <a:ea typeface="Roboto"/>
                <a:cs typeface="Roboto"/>
                <a:sym typeface="Roboto"/>
              </a:endParaRPr>
            </a:p>
            <a:p>
              <a:pPr indent="0" lvl="0" marL="0" rtl="0" algn="l">
                <a:lnSpc>
                  <a:spcPct val="115000"/>
                </a:lnSpc>
                <a:spcBef>
                  <a:spcPts val="0"/>
                </a:spcBef>
                <a:spcAft>
                  <a:spcPts val="0"/>
                </a:spcAft>
                <a:buNone/>
              </a:pPr>
              <a:r>
                <a:rPr lang="en-GB" sz="1200">
                  <a:solidFill>
                    <a:srgbClr val="111111"/>
                  </a:solidFill>
                  <a:latin typeface="Roboto"/>
                  <a:ea typeface="Roboto"/>
                  <a:cs typeface="Roboto"/>
                  <a:sym typeface="Roboto"/>
                </a:rPr>
                <a:t>        6'd62: out = in[62];</a:t>
              </a:r>
              <a:endParaRPr sz="1200">
                <a:solidFill>
                  <a:srgbClr val="111111"/>
                </a:solidFill>
                <a:latin typeface="Roboto"/>
                <a:ea typeface="Roboto"/>
                <a:cs typeface="Roboto"/>
                <a:sym typeface="Roboto"/>
              </a:endParaRPr>
            </a:p>
            <a:p>
              <a:pPr indent="0" lvl="0" marL="0" rtl="0" algn="l">
                <a:lnSpc>
                  <a:spcPct val="115000"/>
                </a:lnSpc>
                <a:spcBef>
                  <a:spcPts val="0"/>
                </a:spcBef>
                <a:spcAft>
                  <a:spcPts val="0"/>
                </a:spcAft>
                <a:buNone/>
              </a:pPr>
              <a:r>
                <a:rPr lang="en-GB" sz="1200">
                  <a:solidFill>
                    <a:srgbClr val="111111"/>
                  </a:solidFill>
                  <a:latin typeface="Roboto"/>
                  <a:ea typeface="Roboto"/>
                  <a:cs typeface="Roboto"/>
                  <a:sym typeface="Roboto"/>
                </a:rPr>
                <a:t>        6'd63: out = in[63];</a:t>
              </a:r>
              <a:endParaRPr sz="1200">
                <a:solidFill>
                  <a:srgbClr val="111111"/>
                </a:solidFill>
                <a:latin typeface="Roboto"/>
                <a:ea typeface="Roboto"/>
                <a:cs typeface="Roboto"/>
                <a:sym typeface="Roboto"/>
              </a:endParaRPr>
            </a:p>
            <a:p>
              <a:pPr indent="0" lvl="0" marL="0" rtl="0" algn="l">
                <a:lnSpc>
                  <a:spcPct val="115000"/>
                </a:lnSpc>
                <a:spcBef>
                  <a:spcPts val="0"/>
                </a:spcBef>
                <a:spcAft>
                  <a:spcPts val="0"/>
                </a:spcAft>
                <a:buNone/>
              </a:pPr>
              <a:r>
                <a:rPr lang="en-GB" sz="1200">
                  <a:solidFill>
                    <a:srgbClr val="111111"/>
                  </a:solidFill>
                  <a:latin typeface="Roboto"/>
                  <a:ea typeface="Roboto"/>
                  <a:cs typeface="Roboto"/>
                  <a:sym typeface="Roboto"/>
                </a:rPr>
                <a:t>        default: out = 1'bx;     endcase</a:t>
              </a:r>
              <a:endParaRPr sz="1200">
                <a:solidFill>
                  <a:srgbClr val="111111"/>
                </a:solidFill>
                <a:latin typeface="Roboto"/>
                <a:ea typeface="Roboto"/>
                <a:cs typeface="Roboto"/>
                <a:sym typeface="Roboto"/>
              </a:endParaRPr>
            </a:p>
            <a:p>
              <a:pPr indent="0" lvl="0" marL="0" rtl="0" algn="l">
                <a:lnSpc>
                  <a:spcPct val="115000"/>
                </a:lnSpc>
                <a:spcBef>
                  <a:spcPts val="0"/>
                </a:spcBef>
                <a:spcAft>
                  <a:spcPts val="0"/>
                </a:spcAft>
                <a:buNone/>
              </a:pPr>
              <a:r>
                <a:rPr lang="en-GB" sz="1200">
                  <a:solidFill>
                    <a:srgbClr val="111111"/>
                  </a:solidFill>
                  <a:latin typeface="Roboto"/>
                  <a:ea typeface="Roboto"/>
                  <a:cs typeface="Roboto"/>
                  <a:sym typeface="Roboto"/>
                </a:rPr>
                <a:t>end</a:t>
              </a:r>
              <a:endParaRPr sz="1200">
                <a:solidFill>
                  <a:srgbClr val="111111"/>
                </a:solidFill>
                <a:latin typeface="Roboto"/>
                <a:ea typeface="Roboto"/>
                <a:cs typeface="Roboto"/>
                <a:sym typeface="Roboto"/>
              </a:endParaRPr>
            </a:p>
            <a:p>
              <a:pPr indent="0" lvl="0" marL="0" rtl="0" algn="l">
                <a:lnSpc>
                  <a:spcPct val="115000"/>
                </a:lnSpc>
                <a:spcBef>
                  <a:spcPts val="0"/>
                </a:spcBef>
                <a:spcAft>
                  <a:spcPts val="0"/>
                </a:spcAft>
                <a:buNone/>
              </a:pPr>
              <a:r>
                <a:rPr lang="en-GB" sz="1200">
                  <a:solidFill>
                    <a:srgbClr val="111111"/>
                  </a:solidFill>
                  <a:latin typeface="Roboto"/>
                  <a:ea typeface="Roboto"/>
                  <a:cs typeface="Roboto"/>
                  <a:sym typeface="Roboto"/>
                </a:rPr>
                <a:t>endmodule</a:t>
              </a:r>
              <a:endParaRPr sz="1200">
                <a:solidFill>
                  <a:srgbClr val="111111"/>
                </a:solidFill>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530" name="Google Shape;530;p48"/>
          <p:cNvGrpSpPr/>
          <p:nvPr/>
        </p:nvGrpSpPr>
        <p:grpSpPr>
          <a:xfrm>
            <a:off x="0" y="504189"/>
            <a:ext cx="3546900" cy="3482836"/>
            <a:chOff x="0" y="1189989"/>
            <a:chExt cx="3546900" cy="3482836"/>
          </a:xfrm>
        </p:grpSpPr>
        <p:sp>
          <p:nvSpPr>
            <p:cNvPr id="531" name="Google Shape;531;p48"/>
            <p:cNvSpPr/>
            <p:nvPr/>
          </p:nvSpPr>
          <p:spPr>
            <a:xfrm>
              <a:off x="0" y="1189989"/>
              <a:ext cx="3546900" cy="669000"/>
            </a:xfrm>
            <a:prstGeom prst="homePlate">
              <a:avLst>
                <a:gd fmla="val 50000" name="adj"/>
              </a:avLst>
            </a:prstGeom>
            <a:solidFill>
              <a:srgbClr val="5706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FF"/>
                  </a:solidFill>
                  <a:latin typeface="Roboto"/>
                  <a:ea typeface="Roboto"/>
                  <a:cs typeface="Roboto"/>
                  <a:sym typeface="Roboto"/>
                </a:rPr>
                <a:t>Target Module</a:t>
              </a:r>
              <a:endParaRPr b="1" sz="1800">
                <a:solidFill>
                  <a:srgbClr val="FFFFFF"/>
                </a:solidFill>
                <a:latin typeface="Roboto"/>
                <a:ea typeface="Roboto"/>
                <a:cs typeface="Roboto"/>
                <a:sym typeface="Roboto"/>
              </a:endParaRPr>
            </a:p>
          </p:txBody>
        </p:sp>
        <p:sp>
          <p:nvSpPr>
            <p:cNvPr id="532" name="Google Shape;532;p48"/>
            <p:cNvSpPr txBox="1"/>
            <p:nvPr/>
          </p:nvSpPr>
          <p:spPr>
            <a:xfrm>
              <a:off x="9601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latin typeface="Roboto"/>
                  <a:ea typeface="Roboto"/>
                  <a:cs typeface="Roboto"/>
                  <a:sym typeface="Roboto"/>
                </a:rPr>
                <a:t>64-to-1 Mux</a:t>
              </a:r>
              <a:endParaRPr sz="1600">
                <a:latin typeface="Roboto"/>
                <a:ea typeface="Roboto"/>
                <a:cs typeface="Roboto"/>
                <a:sym typeface="Roboto"/>
              </a:endParaRPr>
            </a:p>
          </p:txBody>
        </p:sp>
      </p:grpSp>
      <p:grpSp>
        <p:nvGrpSpPr>
          <p:cNvPr id="533" name="Google Shape;533;p48"/>
          <p:cNvGrpSpPr/>
          <p:nvPr/>
        </p:nvGrpSpPr>
        <p:grpSpPr>
          <a:xfrm>
            <a:off x="2919154" y="504088"/>
            <a:ext cx="3305700" cy="3483063"/>
            <a:chOff x="2944204" y="1189775"/>
            <a:chExt cx="3305700" cy="3483063"/>
          </a:xfrm>
        </p:grpSpPr>
        <p:sp>
          <p:nvSpPr>
            <p:cNvPr id="534" name="Google Shape;534;p48"/>
            <p:cNvSpPr/>
            <p:nvPr/>
          </p:nvSpPr>
          <p:spPr>
            <a:xfrm>
              <a:off x="2944204" y="1189775"/>
              <a:ext cx="3305700" cy="669000"/>
            </a:xfrm>
            <a:prstGeom prst="chevron">
              <a:avLst>
                <a:gd fmla="val 50000" name="adj"/>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FF"/>
                  </a:solidFill>
                  <a:latin typeface="Roboto"/>
                  <a:ea typeface="Roboto"/>
                  <a:cs typeface="Roboto"/>
                  <a:sym typeface="Roboto"/>
                </a:rPr>
                <a:t>Module Prompt</a:t>
              </a:r>
              <a:endParaRPr b="1" sz="1800">
                <a:solidFill>
                  <a:srgbClr val="FFFFFF"/>
                </a:solidFill>
                <a:latin typeface="Roboto"/>
                <a:ea typeface="Roboto"/>
                <a:cs typeface="Roboto"/>
                <a:sym typeface="Roboto"/>
              </a:endParaRPr>
            </a:p>
          </p:txBody>
        </p:sp>
        <p:sp>
          <p:nvSpPr>
            <p:cNvPr id="535" name="Google Shape;535;p48"/>
            <p:cNvSpPr txBox="1"/>
            <p:nvPr/>
          </p:nvSpPr>
          <p:spPr>
            <a:xfrm>
              <a:off x="3197125" y="2057138"/>
              <a:ext cx="2565300" cy="26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t>We will be generating a 64-to-1 multiplexer in Verilog. The module is defined as:</a:t>
              </a:r>
              <a:endParaRPr sz="1600"/>
            </a:p>
            <a:p>
              <a:pPr indent="0" lvl="0" marL="0" rtl="0" algn="l">
                <a:spcBef>
                  <a:spcPts val="0"/>
                </a:spcBef>
                <a:spcAft>
                  <a:spcPts val="0"/>
                </a:spcAft>
                <a:buNone/>
              </a:pPr>
              <a:r>
                <a:rPr lang="en-GB" sz="1600">
                  <a:solidFill>
                    <a:srgbClr val="4A86E8"/>
                  </a:solidFill>
                </a:rPr>
                <a:t>module mux64_1(</a:t>
              </a:r>
              <a:endParaRPr sz="1600">
                <a:solidFill>
                  <a:srgbClr val="4A86E8"/>
                </a:solidFill>
              </a:endParaRPr>
            </a:p>
            <a:p>
              <a:pPr indent="0" lvl="0" marL="0" rtl="0" algn="l">
                <a:spcBef>
                  <a:spcPts val="0"/>
                </a:spcBef>
                <a:spcAft>
                  <a:spcPts val="0"/>
                </a:spcAft>
                <a:buNone/>
              </a:pPr>
              <a:r>
                <a:rPr lang="en-GB" sz="1600">
                  <a:solidFill>
                    <a:srgbClr val="4A86E8"/>
                  </a:solidFill>
                </a:rPr>
                <a:t>input [63:0] data_in, </a:t>
              </a:r>
              <a:endParaRPr sz="1600">
                <a:solidFill>
                  <a:srgbClr val="4A86E8"/>
                </a:solidFill>
              </a:endParaRPr>
            </a:p>
            <a:p>
              <a:pPr indent="0" lvl="0" marL="0" rtl="0" algn="l">
                <a:spcBef>
                  <a:spcPts val="0"/>
                </a:spcBef>
                <a:spcAft>
                  <a:spcPts val="0"/>
                </a:spcAft>
                <a:buNone/>
              </a:pPr>
              <a:r>
                <a:rPr lang="en-GB" sz="1600">
                  <a:solidFill>
                    <a:srgbClr val="4A86E8"/>
                  </a:solidFill>
                </a:rPr>
                <a:t>input [5:0] select, </a:t>
              </a:r>
              <a:endParaRPr sz="1600">
                <a:solidFill>
                  <a:srgbClr val="4A86E8"/>
                </a:solidFill>
              </a:endParaRPr>
            </a:p>
            <a:p>
              <a:pPr indent="0" lvl="0" marL="0" rtl="0" algn="l">
                <a:spcBef>
                  <a:spcPts val="0"/>
                </a:spcBef>
                <a:spcAft>
                  <a:spcPts val="0"/>
                </a:spcAft>
                <a:buNone/>
              </a:pPr>
              <a:r>
                <a:rPr lang="en-GB" sz="1600">
                  <a:solidFill>
                    <a:srgbClr val="4A86E8"/>
                  </a:solidFill>
                </a:rPr>
                <a:t>output reg data_out</a:t>
              </a:r>
              <a:endParaRPr sz="1600">
                <a:solidFill>
                  <a:srgbClr val="4A86E8"/>
                </a:solidFill>
              </a:endParaRPr>
            </a:p>
            <a:p>
              <a:pPr indent="0" lvl="0" marL="0" rtl="0" algn="l">
                <a:spcBef>
                  <a:spcPts val="0"/>
                </a:spcBef>
                <a:spcAft>
                  <a:spcPts val="0"/>
                </a:spcAft>
                <a:buNone/>
              </a:pPr>
              <a:r>
                <a:rPr lang="en-GB" sz="1600">
                  <a:solidFill>
                    <a:srgbClr val="4A86E8"/>
                  </a:solidFill>
                </a:rPr>
                <a:t>)</a:t>
              </a:r>
              <a:endParaRPr sz="1600">
                <a:solidFill>
                  <a:srgbClr val="4A86E8"/>
                </a:solidFill>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sp>
        <p:nvSpPr>
          <p:cNvPr id="536" name="Google Shape;536;p48"/>
          <p:cNvSpPr/>
          <p:nvPr/>
        </p:nvSpPr>
        <p:spPr>
          <a:xfrm rot="5400000">
            <a:off x="580525" y="2725925"/>
            <a:ext cx="2190300" cy="909300"/>
          </a:xfrm>
          <a:prstGeom prst="trapezoid">
            <a:avLst>
              <a:gd fmla="val 69721"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37" name="Google Shape;537;p48"/>
          <p:cNvSpPr txBox="1"/>
          <p:nvPr/>
        </p:nvSpPr>
        <p:spPr>
          <a:xfrm>
            <a:off x="1221025" y="2888575"/>
            <a:ext cx="56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333333"/>
                </a:solidFill>
                <a:latin typeface="Montserrat"/>
                <a:ea typeface="Montserrat"/>
                <a:cs typeface="Montserrat"/>
                <a:sym typeface="Montserrat"/>
              </a:rPr>
              <a:t>MUX</a:t>
            </a:r>
            <a:endParaRPr sz="1800">
              <a:solidFill>
                <a:srgbClr val="33333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9"/>
          <p:cNvSpPr txBox="1"/>
          <p:nvPr>
            <p:ph type="title"/>
          </p:nvPr>
        </p:nvSpPr>
        <p:spPr>
          <a:xfrm>
            <a:off x="311700" y="-78920"/>
            <a:ext cx="842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But How Do Humans Code?</a:t>
            </a:r>
            <a:endParaRPr/>
          </a:p>
        </p:txBody>
      </p:sp>
      <p:sp>
        <p:nvSpPr>
          <p:cNvPr id="543" name="Google Shape;543;p49"/>
          <p:cNvSpPr/>
          <p:nvPr/>
        </p:nvSpPr>
        <p:spPr>
          <a:xfrm>
            <a:off x="3802943" y="1374650"/>
            <a:ext cx="1538100" cy="442500"/>
          </a:xfrm>
          <a:prstGeom prst="roundRect">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Design an 8-bit UART</a:t>
            </a:r>
            <a:endParaRPr b="1">
              <a:solidFill>
                <a:srgbClr val="FFFFFF"/>
              </a:solidFill>
            </a:endParaRPr>
          </a:p>
        </p:txBody>
      </p:sp>
      <p:sp>
        <p:nvSpPr>
          <p:cNvPr id="544" name="Google Shape;544;p49"/>
          <p:cNvSpPr/>
          <p:nvPr/>
        </p:nvSpPr>
        <p:spPr>
          <a:xfrm>
            <a:off x="5159365" y="2274276"/>
            <a:ext cx="1538100" cy="4425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latin typeface="Roboto"/>
                <a:ea typeface="Roboto"/>
                <a:cs typeface="Roboto"/>
                <a:sym typeface="Roboto"/>
              </a:rPr>
              <a:t>Transmitter</a:t>
            </a:r>
            <a:endParaRPr sz="1500">
              <a:solidFill>
                <a:srgbClr val="FFFFFF"/>
              </a:solidFill>
            </a:endParaRPr>
          </a:p>
        </p:txBody>
      </p:sp>
      <p:sp>
        <p:nvSpPr>
          <p:cNvPr id="545" name="Google Shape;545;p49"/>
          <p:cNvSpPr/>
          <p:nvPr/>
        </p:nvSpPr>
        <p:spPr>
          <a:xfrm>
            <a:off x="1538097" y="2274301"/>
            <a:ext cx="1538100" cy="4425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latin typeface="Roboto"/>
                <a:ea typeface="Roboto"/>
                <a:cs typeface="Roboto"/>
                <a:sym typeface="Roboto"/>
              </a:rPr>
              <a:t>Receiver</a:t>
            </a:r>
            <a:endParaRPr sz="1500">
              <a:solidFill>
                <a:srgbClr val="FFFFFF"/>
              </a:solidFill>
            </a:endParaRPr>
          </a:p>
        </p:txBody>
      </p:sp>
      <p:sp>
        <p:nvSpPr>
          <p:cNvPr id="546" name="Google Shape;546;p49"/>
          <p:cNvSpPr/>
          <p:nvPr/>
        </p:nvSpPr>
        <p:spPr>
          <a:xfrm>
            <a:off x="311700" y="3174203"/>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RST</a:t>
            </a:r>
            <a:endParaRPr>
              <a:solidFill>
                <a:srgbClr val="FFFFFF"/>
              </a:solidFill>
            </a:endParaRPr>
          </a:p>
        </p:txBody>
      </p:sp>
      <p:sp>
        <p:nvSpPr>
          <p:cNvPr id="547" name="Google Shape;547;p49"/>
          <p:cNvSpPr/>
          <p:nvPr/>
        </p:nvSpPr>
        <p:spPr>
          <a:xfrm>
            <a:off x="2549768" y="3174053"/>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IDLE</a:t>
            </a:r>
            <a:endParaRPr>
              <a:solidFill>
                <a:srgbClr val="FFFFFF"/>
              </a:solidFill>
            </a:endParaRPr>
          </a:p>
        </p:txBody>
      </p:sp>
      <p:sp>
        <p:nvSpPr>
          <p:cNvPr id="548" name="Google Shape;548;p49"/>
          <p:cNvSpPr/>
          <p:nvPr/>
        </p:nvSpPr>
        <p:spPr>
          <a:xfrm>
            <a:off x="4239125" y="3173903"/>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IDLE</a:t>
            </a:r>
            <a:endParaRPr>
              <a:solidFill>
                <a:srgbClr val="FFFFFF"/>
              </a:solidFill>
            </a:endParaRPr>
          </a:p>
        </p:txBody>
      </p:sp>
      <p:sp>
        <p:nvSpPr>
          <p:cNvPr id="549" name="Google Shape;549;p49"/>
          <p:cNvSpPr/>
          <p:nvPr/>
        </p:nvSpPr>
        <p:spPr>
          <a:xfrm>
            <a:off x="6206443" y="3173978"/>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START</a:t>
            </a:r>
            <a:endParaRPr>
              <a:solidFill>
                <a:srgbClr val="FFFFFF"/>
              </a:solidFill>
            </a:endParaRPr>
          </a:p>
        </p:txBody>
      </p:sp>
      <p:cxnSp>
        <p:nvCxnSpPr>
          <p:cNvPr id="550" name="Google Shape;550;p49"/>
          <p:cNvCxnSpPr>
            <a:stCxn id="543" idx="2"/>
            <a:endCxn id="544" idx="0"/>
          </p:cNvCxnSpPr>
          <p:nvPr/>
        </p:nvCxnSpPr>
        <p:spPr>
          <a:xfrm flipH="1" rot="-5400000">
            <a:off x="5021543" y="1367600"/>
            <a:ext cx="457200" cy="1356300"/>
          </a:xfrm>
          <a:prstGeom prst="bentConnector3">
            <a:avLst>
              <a:gd fmla="val 49992" name="adj1"/>
            </a:avLst>
          </a:prstGeom>
          <a:noFill/>
          <a:ln cap="flat" cmpd="sng" w="9525">
            <a:solidFill>
              <a:srgbClr val="C2C2C2"/>
            </a:solidFill>
            <a:prstDash val="solid"/>
            <a:round/>
            <a:headEnd len="sm" w="sm" type="none"/>
            <a:tailEnd len="sm" w="sm" type="none"/>
          </a:ln>
        </p:spPr>
      </p:cxnSp>
      <p:cxnSp>
        <p:nvCxnSpPr>
          <p:cNvPr id="551" name="Google Shape;551;p49"/>
          <p:cNvCxnSpPr>
            <a:stCxn id="545" idx="0"/>
            <a:endCxn id="543" idx="2"/>
          </p:cNvCxnSpPr>
          <p:nvPr/>
        </p:nvCxnSpPr>
        <p:spPr>
          <a:xfrm rot="-5400000">
            <a:off x="3210897" y="913351"/>
            <a:ext cx="457200" cy="22647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552" name="Google Shape;552;p49"/>
          <p:cNvCxnSpPr>
            <a:stCxn id="545" idx="2"/>
            <a:endCxn id="547" idx="0"/>
          </p:cNvCxnSpPr>
          <p:nvPr/>
        </p:nvCxnSpPr>
        <p:spPr>
          <a:xfrm flipH="1" rot="-5400000">
            <a:off x="2584347" y="2439601"/>
            <a:ext cx="457200" cy="1011600"/>
          </a:xfrm>
          <a:prstGeom prst="bentConnector3">
            <a:avLst>
              <a:gd fmla="val 50006" name="adj1"/>
            </a:avLst>
          </a:prstGeom>
          <a:noFill/>
          <a:ln cap="flat" cmpd="sng" w="9525">
            <a:solidFill>
              <a:srgbClr val="C2C2C2"/>
            </a:solidFill>
            <a:prstDash val="solid"/>
            <a:round/>
            <a:headEnd len="sm" w="sm" type="none"/>
            <a:tailEnd len="sm" w="sm" type="none"/>
          </a:ln>
        </p:spPr>
      </p:cxnSp>
      <p:cxnSp>
        <p:nvCxnSpPr>
          <p:cNvPr id="553" name="Google Shape;553;p49"/>
          <p:cNvCxnSpPr>
            <a:stCxn id="546" idx="0"/>
            <a:endCxn id="545" idx="2"/>
          </p:cNvCxnSpPr>
          <p:nvPr/>
        </p:nvCxnSpPr>
        <p:spPr>
          <a:xfrm rot="-5400000">
            <a:off x="1465200" y="2332253"/>
            <a:ext cx="457500" cy="1226400"/>
          </a:xfrm>
          <a:prstGeom prst="bentConnector3">
            <a:avLst>
              <a:gd fmla="val 49989" name="adj1"/>
            </a:avLst>
          </a:prstGeom>
          <a:noFill/>
          <a:ln cap="flat" cmpd="sng" w="9525">
            <a:solidFill>
              <a:srgbClr val="C2C2C2"/>
            </a:solidFill>
            <a:prstDash val="solid"/>
            <a:round/>
            <a:headEnd len="sm" w="sm" type="none"/>
            <a:tailEnd len="sm" w="sm" type="none"/>
          </a:ln>
        </p:spPr>
      </p:cxnSp>
      <p:cxnSp>
        <p:nvCxnSpPr>
          <p:cNvPr id="554" name="Google Shape;554;p49"/>
          <p:cNvCxnSpPr>
            <a:stCxn id="544" idx="2"/>
            <a:endCxn id="549" idx="0"/>
          </p:cNvCxnSpPr>
          <p:nvPr/>
        </p:nvCxnSpPr>
        <p:spPr>
          <a:xfrm flipH="1" rot="-5400000">
            <a:off x="6223315" y="2421876"/>
            <a:ext cx="457200" cy="10470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55" name="Google Shape;555;p49"/>
          <p:cNvCxnSpPr>
            <a:stCxn id="548" idx="0"/>
            <a:endCxn id="544" idx="2"/>
          </p:cNvCxnSpPr>
          <p:nvPr/>
        </p:nvCxnSpPr>
        <p:spPr>
          <a:xfrm rot="-5400000">
            <a:off x="5239625" y="2485253"/>
            <a:ext cx="457200" cy="920100"/>
          </a:xfrm>
          <a:prstGeom prst="bentConnector3">
            <a:avLst>
              <a:gd fmla="val 49992" name="adj1"/>
            </a:avLst>
          </a:prstGeom>
          <a:noFill/>
          <a:ln cap="flat" cmpd="sng" w="9525">
            <a:solidFill>
              <a:srgbClr val="C2C2C2"/>
            </a:solidFill>
            <a:prstDash val="solid"/>
            <a:round/>
            <a:headEnd len="sm" w="sm" type="none"/>
            <a:tailEnd len="sm" w="sm" type="none"/>
          </a:ln>
        </p:spPr>
      </p:cxnSp>
      <p:sp>
        <p:nvSpPr>
          <p:cNvPr id="556" name="Google Shape;556;p49"/>
          <p:cNvSpPr/>
          <p:nvPr/>
        </p:nvSpPr>
        <p:spPr>
          <a:xfrm>
            <a:off x="7316290" y="2274314"/>
            <a:ext cx="1538100" cy="4425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latin typeface="Roboto"/>
                <a:ea typeface="Roboto"/>
                <a:cs typeface="Roboto"/>
                <a:sym typeface="Roboto"/>
              </a:rPr>
              <a:t>Baud Rate Generator</a:t>
            </a:r>
            <a:endParaRPr sz="1500">
              <a:solidFill>
                <a:srgbClr val="FFFFFF"/>
              </a:solidFill>
            </a:endParaRPr>
          </a:p>
        </p:txBody>
      </p:sp>
      <p:cxnSp>
        <p:nvCxnSpPr>
          <p:cNvPr id="557" name="Google Shape;557;p49"/>
          <p:cNvCxnSpPr>
            <a:stCxn id="543" idx="2"/>
            <a:endCxn id="556" idx="0"/>
          </p:cNvCxnSpPr>
          <p:nvPr/>
        </p:nvCxnSpPr>
        <p:spPr>
          <a:xfrm flipH="1" rot="-5400000">
            <a:off x="6100043" y="289100"/>
            <a:ext cx="457200" cy="3513300"/>
          </a:xfrm>
          <a:prstGeom prst="bentConnector3">
            <a:avLst>
              <a:gd fmla="val 49996" name="adj1"/>
            </a:avLst>
          </a:prstGeom>
          <a:noFill/>
          <a:ln cap="flat" cmpd="sng" w="9525">
            <a:solidFill>
              <a:srgbClr val="C2C2C2"/>
            </a:solidFill>
            <a:prstDash val="solid"/>
            <a:round/>
            <a:headEnd len="sm" w="sm" type="none"/>
            <a:tailEnd len="sm" w="sm" type="none"/>
          </a:ln>
        </p:spPr>
      </p:cxnSp>
      <p:sp>
        <p:nvSpPr>
          <p:cNvPr id="558" name="Google Shape;558;p49"/>
          <p:cNvSpPr/>
          <p:nvPr/>
        </p:nvSpPr>
        <p:spPr>
          <a:xfrm>
            <a:off x="311693" y="3963928"/>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DATA</a:t>
            </a:r>
            <a:endParaRPr>
              <a:solidFill>
                <a:srgbClr val="FFFFFF"/>
              </a:solidFill>
            </a:endParaRPr>
          </a:p>
        </p:txBody>
      </p:sp>
      <p:cxnSp>
        <p:nvCxnSpPr>
          <p:cNvPr id="559" name="Google Shape;559;p49"/>
          <p:cNvCxnSpPr>
            <a:stCxn id="558" idx="0"/>
            <a:endCxn id="545" idx="2"/>
          </p:cNvCxnSpPr>
          <p:nvPr/>
        </p:nvCxnSpPr>
        <p:spPr>
          <a:xfrm rot="-5400000">
            <a:off x="1070393" y="2727178"/>
            <a:ext cx="1247100" cy="1226400"/>
          </a:xfrm>
          <a:prstGeom prst="bentConnector3">
            <a:avLst>
              <a:gd fmla="val 12940" name="adj1"/>
            </a:avLst>
          </a:prstGeom>
          <a:noFill/>
          <a:ln cap="flat" cmpd="sng" w="9525">
            <a:solidFill>
              <a:srgbClr val="C2C2C2"/>
            </a:solidFill>
            <a:prstDash val="solid"/>
            <a:round/>
            <a:headEnd len="sm" w="sm" type="none"/>
            <a:tailEnd len="sm" w="sm" type="none"/>
          </a:ln>
        </p:spPr>
      </p:cxnSp>
      <p:sp>
        <p:nvSpPr>
          <p:cNvPr id="560" name="Google Shape;560;p49"/>
          <p:cNvSpPr/>
          <p:nvPr/>
        </p:nvSpPr>
        <p:spPr>
          <a:xfrm>
            <a:off x="2549768" y="3963928"/>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STOP</a:t>
            </a:r>
            <a:endParaRPr>
              <a:solidFill>
                <a:srgbClr val="FFFFFF"/>
              </a:solidFill>
            </a:endParaRPr>
          </a:p>
        </p:txBody>
      </p:sp>
      <p:cxnSp>
        <p:nvCxnSpPr>
          <p:cNvPr id="561" name="Google Shape;561;p49"/>
          <p:cNvCxnSpPr>
            <a:stCxn id="560" idx="0"/>
            <a:endCxn id="545" idx="2"/>
          </p:cNvCxnSpPr>
          <p:nvPr/>
        </p:nvCxnSpPr>
        <p:spPr>
          <a:xfrm flipH="1" rot="5400000">
            <a:off x="2189468" y="2834578"/>
            <a:ext cx="1247100" cy="1011600"/>
          </a:xfrm>
          <a:prstGeom prst="bentConnector3">
            <a:avLst>
              <a:gd fmla="val 12940" name="adj1"/>
            </a:avLst>
          </a:prstGeom>
          <a:noFill/>
          <a:ln cap="flat" cmpd="sng" w="9525">
            <a:solidFill>
              <a:srgbClr val="C2C2C2"/>
            </a:solidFill>
            <a:prstDash val="solid"/>
            <a:round/>
            <a:headEnd len="sm" w="sm" type="none"/>
            <a:tailEnd len="sm" w="sm" type="none"/>
          </a:ln>
        </p:spPr>
      </p:cxnSp>
      <p:sp>
        <p:nvSpPr>
          <p:cNvPr id="562" name="Google Shape;562;p49"/>
          <p:cNvSpPr/>
          <p:nvPr/>
        </p:nvSpPr>
        <p:spPr>
          <a:xfrm>
            <a:off x="4239131" y="3963928"/>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DATA</a:t>
            </a:r>
            <a:endParaRPr>
              <a:solidFill>
                <a:srgbClr val="FFFFFF"/>
              </a:solidFill>
            </a:endParaRPr>
          </a:p>
        </p:txBody>
      </p:sp>
      <p:cxnSp>
        <p:nvCxnSpPr>
          <p:cNvPr id="563" name="Google Shape;563;p49"/>
          <p:cNvCxnSpPr>
            <a:stCxn id="562" idx="0"/>
            <a:endCxn id="544" idx="2"/>
          </p:cNvCxnSpPr>
          <p:nvPr/>
        </p:nvCxnSpPr>
        <p:spPr>
          <a:xfrm rot="-5400000">
            <a:off x="4844681" y="2880328"/>
            <a:ext cx="1247100" cy="920100"/>
          </a:xfrm>
          <a:prstGeom prst="bentConnector3">
            <a:avLst>
              <a:gd fmla="val 13165" name="adj1"/>
            </a:avLst>
          </a:prstGeom>
          <a:noFill/>
          <a:ln cap="flat" cmpd="sng" w="9525">
            <a:solidFill>
              <a:srgbClr val="C2C2C2"/>
            </a:solidFill>
            <a:prstDash val="solid"/>
            <a:round/>
            <a:headEnd len="sm" w="sm" type="none"/>
            <a:tailEnd len="sm" w="sm" type="none"/>
          </a:ln>
        </p:spPr>
      </p:cxnSp>
      <p:sp>
        <p:nvSpPr>
          <p:cNvPr id="564" name="Google Shape;564;p49"/>
          <p:cNvSpPr/>
          <p:nvPr/>
        </p:nvSpPr>
        <p:spPr>
          <a:xfrm>
            <a:off x="6206443" y="3963953"/>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STOP</a:t>
            </a:r>
            <a:endParaRPr>
              <a:solidFill>
                <a:srgbClr val="FFFFFF"/>
              </a:solidFill>
            </a:endParaRPr>
          </a:p>
        </p:txBody>
      </p:sp>
      <p:cxnSp>
        <p:nvCxnSpPr>
          <p:cNvPr id="565" name="Google Shape;565;p49"/>
          <p:cNvCxnSpPr>
            <a:stCxn id="564" idx="0"/>
            <a:endCxn id="544" idx="2"/>
          </p:cNvCxnSpPr>
          <p:nvPr/>
        </p:nvCxnSpPr>
        <p:spPr>
          <a:xfrm flipH="1" rot="5400000">
            <a:off x="5828443" y="2816903"/>
            <a:ext cx="1247100" cy="1047000"/>
          </a:xfrm>
          <a:prstGeom prst="bentConnector3">
            <a:avLst>
              <a:gd fmla="val 13137" name="adj1"/>
            </a:avLst>
          </a:prstGeom>
          <a:noFill/>
          <a:ln cap="flat" cmpd="sng" w="9525">
            <a:solidFill>
              <a:srgbClr val="C2C2C2"/>
            </a:solidFill>
            <a:prstDash val="solid"/>
            <a:round/>
            <a:headEnd len="sm" w="sm" type="none"/>
            <a:tailEnd len="sm" w="sm" type="none"/>
          </a:ln>
        </p:spPr>
      </p:cxnSp>
      <p:pic>
        <p:nvPicPr>
          <p:cNvPr id="566" name="Google Shape;566;p49"/>
          <p:cNvPicPr preferRelativeResize="0"/>
          <p:nvPr/>
        </p:nvPicPr>
        <p:blipFill>
          <a:blip r:embed="rId3">
            <a:alphaModFix/>
          </a:blip>
          <a:stretch>
            <a:fillRect/>
          </a:stretch>
        </p:blipFill>
        <p:spPr>
          <a:xfrm>
            <a:off x="2514525" y="1193775"/>
            <a:ext cx="804225" cy="804225"/>
          </a:xfrm>
          <a:prstGeom prst="rect">
            <a:avLst/>
          </a:prstGeom>
          <a:noFill/>
          <a:ln>
            <a:noFill/>
          </a:ln>
        </p:spPr>
      </p:pic>
      <p:sp>
        <p:nvSpPr>
          <p:cNvPr id="567" name="Google Shape;567;p49"/>
          <p:cNvSpPr txBox="1"/>
          <p:nvPr/>
        </p:nvSpPr>
        <p:spPr>
          <a:xfrm>
            <a:off x="4328400" y="4515950"/>
            <a:ext cx="440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333333"/>
                </a:solidFill>
                <a:latin typeface="Montserrat"/>
                <a:ea typeface="Montserrat"/>
                <a:cs typeface="Montserrat"/>
                <a:sym typeface="Montserrat"/>
              </a:rPr>
              <a:t>Source: https://github.com/hell03end/verilog-uart</a:t>
            </a:r>
            <a:endParaRPr sz="1000">
              <a:solidFill>
                <a:srgbClr val="33333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0"/>
          <p:cNvSpPr txBox="1"/>
          <p:nvPr>
            <p:ph type="title"/>
          </p:nvPr>
        </p:nvSpPr>
        <p:spPr>
          <a:xfrm>
            <a:off x="311700" y="-78920"/>
            <a:ext cx="842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Hierarchical Prompting</a:t>
            </a:r>
            <a:endParaRPr/>
          </a:p>
        </p:txBody>
      </p:sp>
      <p:grpSp>
        <p:nvGrpSpPr>
          <p:cNvPr id="573" name="Google Shape;573;p50"/>
          <p:cNvGrpSpPr/>
          <p:nvPr/>
        </p:nvGrpSpPr>
        <p:grpSpPr>
          <a:xfrm>
            <a:off x="6038025" y="3020810"/>
            <a:ext cx="2469661" cy="1384500"/>
            <a:chOff x="6038025" y="2598925"/>
            <a:chExt cx="2469661" cy="1384500"/>
          </a:xfrm>
        </p:grpSpPr>
        <p:cxnSp>
          <p:nvCxnSpPr>
            <p:cNvPr id="574" name="Google Shape;574;p50"/>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575" name="Google Shape;575;p50"/>
            <p:cNvSpPr txBox="1"/>
            <p:nvPr/>
          </p:nvSpPr>
          <p:spPr>
            <a:xfrm>
              <a:off x="6640486" y="2598925"/>
              <a:ext cx="1867200" cy="138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module Mux64to1(    input [63:0] in, input [5:0] sel, output out);</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    wire out0, out1;</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    </a:t>
              </a:r>
              <a:r>
                <a:rPr lang="en-GB" sz="1200">
                  <a:solidFill>
                    <a:srgbClr val="0000FF"/>
                  </a:solidFill>
                  <a:latin typeface="Roboto"/>
                  <a:ea typeface="Roboto"/>
                  <a:cs typeface="Roboto"/>
                  <a:sym typeface="Roboto"/>
                </a:rPr>
                <a:t>Mux32to1 MUX0 ( …</a:t>
              </a:r>
              <a:endParaRPr b="1" sz="800">
                <a:latin typeface="Roboto"/>
                <a:ea typeface="Roboto"/>
                <a:cs typeface="Roboto"/>
                <a:sym typeface="Roboto"/>
              </a:endParaRPr>
            </a:p>
          </p:txBody>
        </p:sp>
        <p:sp>
          <p:nvSpPr>
            <p:cNvPr id="576" name="Google Shape;576;p50"/>
            <p:cNvSpPr/>
            <p:nvPr/>
          </p:nvSpPr>
          <p:spPr>
            <a:xfrm>
              <a:off x="6424027" y="3212150"/>
              <a:ext cx="198600" cy="198300"/>
            </a:xfrm>
            <a:prstGeom prst="ellips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578" name="Google Shape;578;p50"/>
          <p:cNvGrpSpPr/>
          <p:nvPr/>
        </p:nvGrpSpPr>
        <p:grpSpPr>
          <a:xfrm>
            <a:off x="636321" y="2679353"/>
            <a:ext cx="2994729" cy="1384500"/>
            <a:chOff x="636321" y="2275123"/>
            <a:chExt cx="2994729" cy="1384500"/>
          </a:xfrm>
        </p:grpSpPr>
        <p:sp>
          <p:nvSpPr>
            <p:cNvPr id="579" name="Google Shape;579;p50"/>
            <p:cNvSpPr txBox="1"/>
            <p:nvPr/>
          </p:nvSpPr>
          <p:spPr>
            <a:xfrm>
              <a:off x="636321" y="2275123"/>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008000"/>
                  </a:solidFill>
                </a:rPr>
                <a:t>We have access to a 2-to-1 multiplexer, and a 4-to-1 multiplexer defined as…</a:t>
              </a:r>
              <a:endParaRPr>
                <a:solidFill>
                  <a:srgbClr val="008000"/>
                </a:solidFill>
              </a:endParaRPr>
            </a:p>
            <a:p>
              <a:pPr indent="0" lvl="0" marL="0" rtl="0" algn="l">
                <a:spcBef>
                  <a:spcPts val="1600"/>
                </a:spcBef>
                <a:spcAft>
                  <a:spcPts val="0"/>
                </a:spcAft>
                <a:buNone/>
              </a:pPr>
              <a:r>
                <a:rPr lang="en-GB">
                  <a:solidFill>
                    <a:srgbClr val="008000"/>
                  </a:solidFill>
                </a:rPr>
                <a:t>Using these modules, we generate an 8-to-1 multiplexer… </a:t>
              </a:r>
              <a:endParaRPr>
                <a:solidFill>
                  <a:srgbClr val="008000"/>
                </a:solidFill>
              </a:endParaRPr>
            </a:p>
          </p:txBody>
        </p:sp>
        <p:cxnSp>
          <p:nvCxnSpPr>
            <p:cNvPr id="580" name="Google Shape;580;p50"/>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581" name="Google Shape;581;p50"/>
            <p:cNvSpPr/>
            <p:nvPr/>
          </p:nvSpPr>
          <p:spPr>
            <a:xfrm>
              <a:off x="2523501" y="2431050"/>
              <a:ext cx="198600" cy="198300"/>
            </a:xfrm>
            <a:prstGeom prst="ellipse">
              <a:avLst/>
            </a:prstGeom>
            <a:solidFill>
              <a:srgbClr val="77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583" name="Google Shape;583;p50"/>
          <p:cNvGrpSpPr/>
          <p:nvPr/>
        </p:nvGrpSpPr>
        <p:grpSpPr>
          <a:xfrm>
            <a:off x="4908100" y="1347145"/>
            <a:ext cx="3599586" cy="1384500"/>
            <a:chOff x="4908100" y="889950"/>
            <a:chExt cx="3599586" cy="1384500"/>
          </a:xfrm>
        </p:grpSpPr>
        <p:cxnSp>
          <p:nvCxnSpPr>
            <p:cNvPr id="584" name="Google Shape;584;p50"/>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585" name="Google Shape;585;p50"/>
            <p:cNvSpPr txBox="1"/>
            <p:nvPr/>
          </p:nvSpPr>
          <p:spPr>
            <a:xfrm>
              <a:off x="6640486" y="889950"/>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008000"/>
                  </a:solidFill>
                </a:rPr>
                <a:t>We begin by generating a 2-to-1 multiplexer with the following structure…</a:t>
              </a:r>
              <a:endParaRPr b="1" sz="800">
                <a:latin typeface="Roboto"/>
                <a:ea typeface="Roboto"/>
                <a:cs typeface="Roboto"/>
                <a:sym typeface="Roboto"/>
              </a:endParaRPr>
            </a:p>
          </p:txBody>
        </p:sp>
        <p:sp>
          <p:nvSpPr>
            <p:cNvPr id="586" name="Google Shape;586;p50"/>
            <p:cNvSpPr/>
            <p:nvPr/>
          </p:nvSpPr>
          <p:spPr>
            <a:xfrm>
              <a:off x="6427830" y="1493307"/>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588" name="Google Shape;588;p50"/>
          <p:cNvGrpSpPr/>
          <p:nvPr/>
        </p:nvGrpSpPr>
        <p:grpSpPr>
          <a:xfrm>
            <a:off x="2814594" y="1555350"/>
            <a:ext cx="3514811" cy="3252003"/>
            <a:chOff x="2991269" y="1153325"/>
            <a:chExt cx="3514811" cy="3252003"/>
          </a:xfrm>
        </p:grpSpPr>
        <p:sp>
          <p:nvSpPr>
            <p:cNvPr id="589" name="Google Shape;589;p50"/>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590" name="Google Shape;590;p50"/>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61561"/>
            </a:solidFill>
            <a:ln>
              <a:noFill/>
            </a:ln>
          </p:spPr>
        </p:sp>
        <p:sp>
          <p:nvSpPr>
            <p:cNvPr id="591" name="Google Shape;591;p50"/>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325A5"/>
            </a:solidFill>
            <a:ln>
              <a:noFill/>
            </a:ln>
          </p:spPr>
        </p:sp>
        <p:sp>
          <p:nvSpPr>
            <p:cNvPr id="592" name="Google Shape;592;p50"/>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593" name="Google Shape;593;p50"/>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61561"/>
            </a:solidFill>
            <a:ln>
              <a:noFill/>
            </a:ln>
          </p:spPr>
        </p:sp>
        <p:sp>
          <p:nvSpPr>
            <p:cNvPr id="594" name="Google Shape;594;p50"/>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71E86"/>
            </a:solidFill>
            <a:ln>
              <a:noFill/>
            </a:ln>
          </p:spPr>
        </p:sp>
        <p:sp>
          <p:nvSpPr>
            <p:cNvPr id="595" name="Google Shape;595;p50"/>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61561"/>
            </a:solidFill>
            <a:ln>
              <a:noFill/>
            </a:ln>
          </p:spPr>
        </p:sp>
        <p:sp>
          <p:nvSpPr>
            <p:cNvPr id="596" name="Google Shape;596;p50"/>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sp>
      </p:grpSp>
      <p:sp>
        <p:nvSpPr>
          <p:cNvPr id="597" name="Google Shape;597;p50"/>
          <p:cNvSpPr/>
          <p:nvPr/>
        </p:nvSpPr>
        <p:spPr>
          <a:xfrm>
            <a:off x="407175" y="787625"/>
            <a:ext cx="2711700" cy="1384500"/>
          </a:xfrm>
          <a:prstGeom prst="roundRect">
            <a:avLst>
              <a:gd fmla="val 16667" name="adj"/>
            </a:avLst>
          </a:prstGeom>
          <a:solidFill>
            <a:srgbClr val="F3F3F3"/>
          </a:solidFill>
          <a:ln cap="flat" cmpd="sng" w="9525">
            <a:solidFill>
              <a:srgbClr val="771E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771E86"/>
                </a:solidFill>
              </a:rPr>
              <a:t>Global Prompt:</a:t>
            </a:r>
            <a:r>
              <a:rPr lang="en-GB" sz="1600">
                <a:solidFill>
                  <a:srgbClr val="771E86"/>
                </a:solidFill>
              </a:rPr>
              <a:t> We will be designing a 64-to-1 multiplexer in Verilog using hierarchical submodules.</a:t>
            </a:r>
            <a:endParaRPr>
              <a:solidFill>
                <a:srgbClr val="771E86"/>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1"/>
          <p:cNvSpPr txBox="1"/>
          <p:nvPr>
            <p:ph type="title"/>
          </p:nvPr>
        </p:nvSpPr>
        <p:spPr>
          <a:xfrm>
            <a:off x="383700" y="-92125"/>
            <a:ext cx="609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ROME Hierarchical Pipeline</a:t>
            </a:r>
            <a:endParaRPr/>
          </a:p>
        </p:txBody>
      </p:sp>
      <p:grpSp>
        <p:nvGrpSpPr>
          <p:cNvPr id="603" name="Google Shape;603;p51"/>
          <p:cNvGrpSpPr/>
          <p:nvPr/>
        </p:nvGrpSpPr>
        <p:grpSpPr>
          <a:xfrm>
            <a:off x="475974" y="557899"/>
            <a:ext cx="8328833" cy="4091599"/>
            <a:chOff x="545624" y="871274"/>
            <a:chExt cx="8328833" cy="4091599"/>
          </a:xfrm>
        </p:grpSpPr>
        <p:sp>
          <p:nvSpPr>
            <p:cNvPr id="604" name="Google Shape;604;p51"/>
            <p:cNvSpPr/>
            <p:nvPr/>
          </p:nvSpPr>
          <p:spPr>
            <a:xfrm>
              <a:off x="3167368" y="2627300"/>
              <a:ext cx="852900" cy="900600"/>
            </a:xfrm>
            <a:prstGeom prst="roundRect">
              <a:avLst>
                <a:gd fmla="val 6093" name="adj"/>
              </a:avLst>
            </a:prstGeom>
            <a:gradFill>
              <a:gsLst>
                <a:gs pos="0">
                  <a:srgbClr val="FFFFFF"/>
                </a:gs>
                <a:gs pos="100000">
                  <a:srgbClr val="B3B3B3"/>
                </a:gs>
              </a:gsLst>
              <a:lin ang="5400012" scaled="0"/>
            </a:gra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txBox="1"/>
            <p:nvPr/>
          </p:nvSpPr>
          <p:spPr>
            <a:xfrm>
              <a:off x="3165883" y="2579420"/>
              <a:ext cx="8529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LLM</a:t>
              </a:r>
              <a:endParaRPr b="1"/>
            </a:p>
          </p:txBody>
        </p:sp>
        <p:pic>
          <p:nvPicPr>
            <p:cNvPr id="606" name="Google Shape;606;p51"/>
            <p:cNvPicPr preferRelativeResize="0"/>
            <p:nvPr/>
          </p:nvPicPr>
          <p:blipFill>
            <a:blip r:embed="rId3">
              <a:alphaModFix/>
            </a:blip>
            <a:stretch>
              <a:fillRect/>
            </a:stretch>
          </p:blipFill>
          <p:spPr>
            <a:xfrm>
              <a:off x="3214951" y="2920502"/>
              <a:ext cx="756359" cy="574962"/>
            </a:xfrm>
            <a:prstGeom prst="rect">
              <a:avLst/>
            </a:prstGeom>
            <a:noFill/>
            <a:ln>
              <a:noFill/>
            </a:ln>
          </p:spPr>
        </p:pic>
        <p:sp>
          <p:nvSpPr>
            <p:cNvPr id="607" name="Google Shape;607;p51"/>
            <p:cNvSpPr/>
            <p:nvPr/>
          </p:nvSpPr>
          <p:spPr>
            <a:xfrm>
              <a:off x="4992225" y="1585975"/>
              <a:ext cx="1091400" cy="432900"/>
            </a:xfrm>
            <a:prstGeom prst="roundRect">
              <a:avLst>
                <a:gd fmla="val 16667" name="adj"/>
              </a:avLst>
            </a:prstGeom>
            <a:gradFill>
              <a:gsLst>
                <a:gs pos="0">
                  <a:srgbClr val="FFF6DB"/>
                </a:gs>
                <a:gs pos="100000">
                  <a:srgbClr val="FAD25C"/>
                </a:gs>
              </a:gsLst>
              <a:lin ang="5400012" scaled="0"/>
            </a:gra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p51"/>
            <p:cNvSpPr txBox="1"/>
            <p:nvPr/>
          </p:nvSpPr>
          <p:spPr>
            <a:xfrm>
              <a:off x="4892475" y="1524163"/>
              <a:ext cx="129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Simulation feedback </a:t>
              </a:r>
              <a:endParaRPr b="1" sz="1200">
                <a:solidFill>
                  <a:srgbClr val="000000"/>
                </a:solidFill>
              </a:endParaRPr>
            </a:p>
          </p:txBody>
        </p:sp>
        <p:sp>
          <p:nvSpPr>
            <p:cNvPr id="609" name="Google Shape;609;p51"/>
            <p:cNvSpPr txBox="1"/>
            <p:nvPr/>
          </p:nvSpPr>
          <p:spPr>
            <a:xfrm>
              <a:off x="1868305" y="2366391"/>
              <a:ext cx="1091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Generate hier prompt</a:t>
              </a:r>
              <a:endParaRPr b="1">
                <a:solidFill>
                  <a:srgbClr val="000000"/>
                </a:solidFill>
              </a:endParaRPr>
            </a:p>
          </p:txBody>
        </p:sp>
        <p:cxnSp>
          <p:nvCxnSpPr>
            <p:cNvPr id="610" name="Google Shape;610;p51"/>
            <p:cNvCxnSpPr/>
            <p:nvPr/>
          </p:nvCxnSpPr>
          <p:spPr>
            <a:xfrm>
              <a:off x="2633981" y="3077574"/>
              <a:ext cx="476700" cy="0"/>
            </a:xfrm>
            <a:prstGeom prst="straightConnector1">
              <a:avLst/>
            </a:prstGeom>
            <a:noFill/>
            <a:ln cap="flat" cmpd="sng" w="19050">
              <a:solidFill>
                <a:srgbClr val="0B5394"/>
              </a:solidFill>
              <a:prstDash val="solid"/>
              <a:round/>
              <a:headEnd len="med" w="med" type="none"/>
              <a:tailEnd len="med" w="med" type="stealth"/>
            </a:ln>
          </p:spPr>
        </p:cxnSp>
        <p:pic>
          <p:nvPicPr>
            <p:cNvPr id="611" name="Google Shape;611;p51"/>
            <p:cNvPicPr preferRelativeResize="0"/>
            <p:nvPr/>
          </p:nvPicPr>
          <p:blipFill>
            <a:blip r:embed="rId4">
              <a:alphaModFix/>
            </a:blip>
            <a:stretch>
              <a:fillRect/>
            </a:stretch>
          </p:blipFill>
          <p:spPr>
            <a:xfrm>
              <a:off x="2149259" y="2836563"/>
              <a:ext cx="470930" cy="432829"/>
            </a:xfrm>
            <a:prstGeom prst="rect">
              <a:avLst/>
            </a:prstGeom>
            <a:noFill/>
            <a:ln>
              <a:noFill/>
            </a:ln>
          </p:spPr>
        </p:pic>
        <p:sp>
          <p:nvSpPr>
            <p:cNvPr id="612" name="Google Shape;612;p51"/>
            <p:cNvSpPr txBox="1"/>
            <p:nvPr/>
          </p:nvSpPr>
          <p:spPr>
            <a:xfrm>
              <a:off x="5724215" y="4188701"/>
              <a:ext cx="1541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HDL Hierarchy Step</a:t>
              </a:r>
              <a:endParaRPr b="1" sz="1300"/>
            </a:p>
          </p:txBody>
        </p:sp>
        <p:cxnSp>
          <p:nvCxnSpPr>
            <p:cNvPr id="613" name="Google Shape;613;p51"/>
            <p:cNvCxnSpPr/>
            <p:nvPr/>
          </p:nvCxnSpPr>
          <p:spPr>
            <a:xfrm>
              <a:off x="4105577" y="3077575"/>
              <a:ext cx="965400" cy="0"/>
            </a:xfrm>
            <a:prstGeom prst="straightConnector1">
              <a:avLst/>
            </a:prstGeom>
            <a:noFill/>
            <a:ln cap="flat" cmpd="sng" w="19050">
              <a:solidFill>
                <a:srgbClr val="0B5394"/>
              </a:solidFill>
              <a:prstDash val="solid"/>
              <a:round/>
              <a:headEnd len="med" w="med" type="none"/>
              <a:tailEnd len="med" w="med" type="stealth"/>
            </a:ln>
          </p:spPr>
        </p:cxnSp>
        <p:cxnSp>
          <p:nvCxnSpPr>
            <p:cNvPr id="614" name="Google Shape;614;p51"/>
            <p:cNvCxnSpPr/>
            <p:nvPr/>
          </p:nvCxnSpPr>
          <p:spPr>
            <a:xfrm rot="10800000">
              <a:off x="5476791" y="2059838"/>
              <a:ext cx="0" cy="652500"/>
            </a:xfrm>
            <a:prstGeom prst="straightConnector1">
              <a:avLst/>
            </a:prstGeom>
            <a:noFill/>
            <a:ln cap="flat" cmpd="sng" w="19050">
              <a:solidFill>
                <a:srgbClr val="0B5394"/>
              </a:solidFill>
              <a:prstDash val="solid"/>
              <a:round/>
              <a:headEnd len="med" w="med" type="none"/>
              <a:tailEnd len="med" w="med" type="stealth"/>
            </a:ln>
          </p:spPr>
        </p:cxnSp>
        <p:sp>
          <p:nvSpPr>
            <p:cNvPr id="615" name="Google Shape;615;p51"/>
            <p:cNvSpPr txBox="1"/>
            <p:nvPr/>
          </p:nvSpPr>
          <p:spPr>
            <a:xfrm>
              <a:off x="5671542" y="2811280"/>
              <a:ext cx="1091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Testing &amp; Simulation</a:t>
              </a:r>
              <a:endParaRPr b="1" sz="1500">
                <a:solidFill>
                  <a:srgbClr val="000000"/>
                </a:solidFill>
              </a:endParaRPr>
            </a:p>
          </p:txBody>
        </p:sp>
        <p:pic>
          <p:nvPicPr>
            <p:cNvPr id="616" name="Google Shape;616;p51"/>
            <p:cNvPicPr preferRelativeResize="0"/>
            <p:nvPr/>
          </p:nvPicPr>
          <p:blipFill>
            <a:blip r:embed="rId5">
              <a:alphaModFix/>
            </a:blip>
            <a:stretch>
              <a:fillRect/>
            </a:stretch>
          </p:blipFill>
          <p:spPr>
            <a:xfrm>
              <a:off x="5177797" y="2756752"/>
              <a:ext cx="576288" cy="641647"/>
            </a:xfrm>
            <a:prstGeom prst="rect">
              <a:avLst/>
            </a:prstGeom>
            <a:noFill/>
            <a:ln>
              <a:noFill/>
            </a:ln>
          </p:spPr>
        </p:pic>
        <p:sp>
          <p:nvSpPr>
            <p:cNvPr id="617" name="Google Shape;617;p51"/>
            <p:cNvSpPr/>
            <p:nvPr/>
          </p:nvSpPr>
          <p:spPr>
            <a:xfrm>
              <a:off x="3124999" y="1585985"/>
              <a:ext cx="969000" cy="432900"/>
            </a:xfrm>
            <a:prstGeom prst="roundRect">
              <a:avLst>
                <a:gd fmla="val 16667" name="adj"/>
              </a:avLst>
            </a:prstGeom>
            <a:gradFill>
              <a:gsLst>
                <a:gs pos="0">
                  <a:srgbClr val="F5D0D0"/>
                </a:gs>
                <a:gs pos="100000">
                  <a:srgbClr val="D96868"/>
                </a:gs>
              </a:gsLst>
              <a:lin ang="5400012" scaled="0"/>
            </a:gra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51"/>
            <p:cNvSpPr txBox="1"/>
            <p:nvPr/>
          </p:nvSpPr>
          <p:spPr>
            <a:xfrm>
              <a:off x="3107162" y="1505847"/>
              <a:ext cx="1004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Error</a:t>
              </a:r>
              <a:endParaRPr b="1" sz="1300"/>
            </a:p>
            <a:p>
              <a:pPr indent="0" lvl="0" marL="0" rtl="0" algn="ctr">
                <a:spcBef>
                  <a:spcPts val="0"/>
                </a:spcBef>
                <a:spcAft>
                  <a:spcPts val="0"/>
                </a:spcAft>
                <a:buNone/>
              </a:pPr>
              <a:r>
                <a:rPr b="1" lang="en-GB" sz="1300">
                  <a:solidFill>
                    <a:srgbClr val="000000"/>
                  </a:solidFill>
                </a:rPr>
                <a:t>prompt</a:t>
              </a:r>
              <a:endParaRPr b="1" sz="1300">
                <a:solidFill>
                  <a:srgbClr val="000000"/>
                </a:solidFill>
              </a:endParaRPr>
            </a:p>
          </p:txBody>
        </p:sp>
        <p:cxnSp>
          <p:nvCxnSpPr>
            <p:cNvPr id="619" name="Google Shape;619;p51"/>
            <p:cNvCxnSpPr/>
            <p:nvPr/>
          </p:nvCxnSpPr>
          <p:spPr>
            <a:xfrm rot="10800000">
              <a:off x="3579311" y="2061773"/>
              <a:ext cx="0" cy="522600"/>
            </a:xfrm>
            <a:prstGeom prst="straightConnector1">
              <a:avLst/>
            </a:prstGeom>
            <a:noFill/>
            <a:ln cap="flat" cmpd="sng" w="19050">
              <a:solidFill>
                <a:srgbClr val="0B5394"/>
              </a:solidFill>
              <a:prstDash val="solid"/>
              <a:round/>
              <a:headEnd len="med" w="med" type="stealth"/>
              <a:tailEnd len="med" w="med" type="none"/>
            </a:ln>
          </p:spPr>
        </p:cxnSp>
        <p:cxnSp>
          <p:nvCxnSpPr>
            <p:cNvPr id="620" name="Google Shape;620;p51"/>
            <p:cNvCxnSpPr/>
            <p:nvPr/>
          </p:nvCxnSpPr>
          <p:spPr>
            <a:xfrm>
              <a:off x="4222948" y="1773570"/>
              <a:ext cx="615000" cy="0"/>
            </a:xfrm>
            <a:prstGeom prst="straightConnector1">
              <a:avLst/>
            </a:prstGeom>
            <a:noFill/>
            <a:ln cap="flat" cmpd="sng" w="19050">
              <a:solidFill>
                <a:srgbClr val="0B5394"/>
              </a:solidFill>
              <a:prstDash val="solid"/>
              <a:round/>
              <a:headEnd len="med" w="med" type="stealth"/>
              <a:tailEnd len="med" w="med" type="none"/>
            </a:ln>
          </p:spPr>
        </p:cxnSp>
        <p:cxnSp>
          <p:nvCxnSpPr>
            <p:cNvPr id="621" name="Google Shape;621;p51"/>
            <p:cNvCxnSpPr/>
            <p:nvPr/>
          </p:nvCxnSpPr>
          <p:spPr>
            <a:xfrm rot="10800000">
              <a:off x="5518556" y="3455319"/>
              <a:ext cx="0" cy="574500"/>
            </a:xfrm>
            <a:prstGeom prst="straightConnector1">
              <a:avLst/>
            </a:prstGeom>
            <a:noFill/>
            <a:ln cap="flat" cmpd="sng" w="19050">
              <a:solidFill>
                <a:srgbClr val="0B5394"/>
              </a:solidFill>
              <a:prstDash val="solid"/>
              <a:round/>
              <a:headEnd len="med" w="med" type="stealth"/>
              <a:tailEnd len="med" w="med" type="none"/>
            </a:ln>
          </p:spPr>
        </p:cxnSp>
        <p:pic>
          <p:nvPicPr>
            <p:cNvPr id="622" name="Google Shape;622;p51"/>
            <p:cNvPicPr preferRelativeResize="0"/>
            <p:nvPr/>
          </p:nvPicPr>
          <p:blipFill>
            <a:blip r:embed="rId6">
              <a:alphaModFix/>
            </a:blip>
            <a:stretch>
              <a:fillRect/>
            </a:stretch>
          </p:blipFill>
          <p:spPr>
            <a:xfrm>
              <a:off x="5177789" y="4136273"/>
              <a:ext cx="576289" cy="497473"/>
            </a:xfrm>
            <a:prstGeom prst="rect">
              <a:avLst/>
            </a:prstGeom>
            <a:noFill/>
            <a:ln>
              <a:noFill/>
            </a:ln>
          </p:spPr>
        </p:pic>
        <p:cxnSp>
          <p:nvCxnSpPr>
            <p:cNvPr id="623" name="Google Shape;623;p51"/>
            <p:cNvCxnSpPr/>
            <p:nvPr/>
          </p:nvCxnSpPr>
          <p:spPr>
            <a:xfrm>
              <a:off x="1824699" y="3052981"/>
              <a:ext cx="387300" cy="0"/>
            </a:xfrm>
            <a:prstGeom prst="straightConnector1">
              <a:avLst/>
            </a:prstGeom>
            <a:noFill/>
            <a:ln cap="flat" cmpd="sng" w="9525">
              <a:solidFill>
                <a:srgbClr val="000000"/>
              </a:solidFill>
              <a:prstDash val="dash"/>
              <a:round/>
              <a:headEnd len="med" w="med" type="none"/>
              <a:tailEnd len="med" w="med" type="stealth"/>
            </a:ln>
          </p:spPr>
        </p:cxnSp>
        <p:sp>
          <p:nvSpPr>
            <p:cNvPr id="624" name="Google Shape;624;p51"/>
            <p:cNvSpPr txBox="1"/>
            <p:nvPr/>
          </p:nvSpPr>
          <p:spPr>
            <a:xfrm>
              <a:off x="545624" y="1772350"/>
              <a:ext cx="1541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rgbClr val="333333"/>
                  </a:solidFill>
                </a:rPr>
                <a:t>Hierarchical</a:t>
              </a:r>
              <a:endParaRPr b="1" sz="1300">
                <a:solidFill>
                  <a:srgbClr val="333333"/>
                </a:solidFill>
              </a:endParaRPr>
            </a:p>
            <a:p>
              <a:pPr indent="0" lvl="0" marL="0" rtl="0" algn="ctr">
                <a:spcBef>
                  <a:spcPts val="0"/>
                </a:spcBef>
                <a:spcAft>
                  <a:spcPts val="0"/>
                </a:spcAft>
                <a:buNone/>
              </a:pPr>
              <a:r>
                <a:rPr b="1" lang="en-GB" sz="1300">
                  <a:solidFill>
                    <a:srgbClr val="333333"/>
                  </a:solidFill>
                </a:rPr>
                <a:t>Submodule List</a:t>
              </a:r>
              <a:endParaRPr b="1" sz="1300">
                <a:solidFill>
                  <a:srgbClr val="333333"/>
                </a:solidFill>
              </a:endParaRPr>
            </a:p>
            <a:p>
              <a:pPr indent="0" lvl="0" marL="0" rtl="0" algn="ctr">
                <a:spcBef>
                  <a:spcPts val="0"/>
                </a:spcBef>
                <a:spcAft>
                  <a:spcPts val="0"/>
                </a:spcAft>
                <a:buNone/>
              </a:pPr>
              <a:r>
                <a:rPr b="1" lang="en-GB" sz="1300">
                  <a:solidFill>
                    <a:srgbClr val="333333"/>
                  </a:solidFill>
                </a:rPr>
                <a:t>(Human or LLM)</a:t>
              </a:r>
              <a:endParaRPr b="1" sz="1300">
                <a:solidFill>
                  <a:srgbClr val="333333"/>
                </a:solidFill>
              </a:endParaRPr>
            </a:p>
          </p:txBody>
        </p:sp>
        <p:sp>
          <p:nvSpPr>
            <p:cNvPr id="625" name="Google Shape;625;p51"/>
            <p:cNvSpPr/>
            <p:nvPr/>
          </p:nvSpPr>
          <p:spPr>
            <a:xfrm>
              <a:off x="944373" y="2599130"/>
              <a:ext cx="852900" cy="752400"/>
            </a:xfrm>
            <a:prstGeom prst="roundRect">
              <a:avLst>
                <a:gd fmla="val 16667" name="adj"/>
              </a:avLst>
            </a:prstGeom>
            <a:gradFill>
              <a:gsLst>
                <a:gs pos="0">
                  <a:srgbClr val="FFFFFF"/>
                </a:gs>
                <a:gs pos="100000">
                  <a:srgbClr val="B3B3B3"/>
                </a:gs>
              </a:gsLst>
              <a:lin ang="5400012" scaled="0"/>
            </a:gra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626" name="Google Shape;626;p51"/>
            <p:cNvPicPr preferRelativeResize="0"/>
            <p:nvPr/>
          </p:nvPicPr>
          <p:blipFill>
            <a:blip r:embed="rId7">
              <a:alphaModFix/>
            </a:blip>
            <a:stretch>
              <a:fillRect/>
            </a:stretch>
          </p:blipFill>
          <p:spPr>
            <a:xfrm>
              <a:off x="906431" y="2557381"/>
              <a:ext cx="899211" cy="835822"/>
            </a:xfrm>
            <a:prstGeom prst="rect">
              <a:avLst/>
            </a:prstGeom>
            <a:noFill/>
            <a:ln>
              <a:noFill/>
            </a:ln>
          </p:spPr>
        </p:pic>
        <p:sp>
          <p:nvSpPr>
            <p:cNvPr id="627" name="Google Shape;627;p51"/>
            <p:cNvSpPr txBox="1"/>
            <p:nvPr/>
          </p:nvSpPr>
          <p:spPr>
            <a:xfrm>
              <a:off x="3614475" y="1302000"/>
              <a:ext cx="1947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Feedback Template</a:t>
              </a:r>
              <a:endParaRPr b="1"/>
            </a:p>
          </p:txBody>
        </p:sp>
        <p:sp>
          <p:nvSpPr>
            <p:cNvPr id="628" name="Google Shape;628;p51"/>
            <p:cNvSpPr txBox="1"/>
            <p:nvPr/>
          </p:nvSpPr>
          <p:spPr>
            <a:xfrm>
              <a:off x="3996233" y="3111525"/>
              <a:ext cx="115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Submodule</a:t>
              </a:r>
              <a:endParaRPr b="1" sz="1200"/>
            </a:p>
            <a:p>
              <a:pPr indent="0" lvl="0" marL="0" rtl="0" algn="ctr">
                <a:spcBef>
                  <a:spcPts val="0"/>
                </a:spcBef>
                <a:spcAft>
                  <a:spcPts val="0"/>
                </a:spcAft>
                <a:buNone/>
              </a:pPr>
              <a:r>
                <a:rPr b="1" lang="en-GB" sz="1200"/>
                <a:t>Verilog</a:t>
              </a:r>
              <a:endParaRPr b="1"/>
            </a:p>
          </p:txBody>
        </p:sp>
        <p:sp>
          <p:nvSpPr>
            <p:cNvPr id="629" name="Google Shape;629;p51"/>
            <p:cNvSpPr txBox="1"/>
            <p:nvPr/>
          </p:nvSpPr>
          <p:spPr>
            <a:xfrm rot="-5400000">
              <a:off x="4670122" y="2209029"/>
              <a:ext cx="127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t>Error</a:t>
              </a:r>
              <a:endParaRPr b="1" sz="1300"/>
            </a:p>
          </p:txBody>
        </p:sp>
        <p:sp>
          <p:nvSpPr>
            <p:cNvPr id="630" name="Google Shape;630;p51"/>
            <p:cNvSpPr txBox="1"/>
            <p:nvPr/>
          </p:nvSpPr>
          <p:spPr>
            <a:xfrm rot="5400000">
              <a:off x="5340450" y="3632325"/>
              <a:ext cx="91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t>No Error</a:t>
              </a:r>
              <a:endParaRPr b="1" sz="1300"/>
            </a:p>
          </p:txBody>
        </p:sp>
        <p:cxnSp>
          <p:nvCxnSpPr>
            <p:cNvPr id="631" name="Google Shape;631;p51"/>
            <p:cNvCxnSpPr/>
            <p:nvPr/>
          </p:nvCxnSpPr>
          <p:spPr>
            <a:xfrm flipH="1" rot="10800000">
              <a:off x="6748170" y="3123627"/>
              <a:ext cx="960600" cy="13800"/>
            </a:xfrm>
            <a:prstGeom prst="straightConnector1">
              <a:avLst/>
            </a:prstGeom>
            <a:noFill/>
            <a:ln cap="flat" cmpd="sng" w="19050">
              <a:solidFill>
                <a:srgbClr val="0B5394"/>
              </a:solidFill>
              <a:prstDash val="solid"/>
              <a:round/>
              <a:headEnd len="med" w="med" type="none"/>
              <a:tailEnd len="med" w="med" type="stealth"/>
            </a:ln>
          </p:spPr>
        </p:cxnSp>
        <p:sp>
          <p:nvSpPr>
            <p:cNvPr id="632" name="Google Shape;632;p51"/>
            <p:cNvSpPr/>
            <p:nvPr/>
          </p:nvSpPr>
          <p:spPr>
            <a:xfrm>
              <a:off x="7782022" y="2712636"/>
              <a:ext cx="969000" cy="835800"/>
            </a:xfrm>
            <a:prstGeom prst="roundRect">
              <a:avLst>
                <a:gd fmla="val 16667" name="adj"/>
              </a:avLst>
            </a:prstGeom>
            <a:gradFill>
              <a:gsLst>
                <a:gs pos="0">
                  <a:srgbClr val="FFFFFF"/>
                </a:gs>
                <a:gs pos="100000">
                  <a:srgbClr val="B3B3B3"/>
                </a:gs>
              </a:gsLst>
              <a:path path="circle">
                <a:fillToRect b="50%" l="50%" r="50%" t="50%"/>
              </a:path>
              <a:tileRect/>
            </a:gra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633" name="Google Shape;633;p51"/>
            <p:cNvPicPr preferRelativeResize="0"/>
            <p:nvPr/>
          </p:nvPicPr>
          <p:blipFill>
            <a:blip r:embed="rId8">
              <a:alphaModFix/>
            </a:blip>
            <a:stretch>
              <a:fillRect/>
            </a:stretch>
          </p:blipFill>
          <p:spPr>
            <a:xfrm>
              <a:off x="7722805" y="2630645"/>
              <a:ext cx="1091401" cy="999793"/>
            </a:xfrm>
            <a:prstGeom prst="rect">
              <a:avLst/>
            </a:prstGeom>
            <a:noFill/>
            <a:ln>
              <a:noFill/>
            </a:ln>
          </p:spPr>
        </p:pic>
        <p:sp>
          <p:nvSpPr>
            <p:cNvPr id="634" name="Google Shape;634;p51"/>
            <p:cNvSpPr txBox="1"/>
            <p:nvPr/>
          </p:nvSpPr>
          <p:spPr>
            <a:xfrm>
              <a:off x="7658858" y="2061766"/>
              <a:ext cx="1215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solidFill>
                    <a:srgbClr val="333333"/>
                  </a:solidFill>
                </a:rPr>
                <a:t>Finalized Hierarchical Module</a:t>
              </a:r>
              <a:endParaRPr b="1" sz="1200">
                <a:solidFill>
                  <a:srgbClr val="333333"/>
                </a:solidFill>
              </a:endParaRPr>
            </a:p>
          </p:txBody>
        </p:sp>
        <p:sp>
          <p:nvSpPr>
            <p:cNvPr id="635" name="Google Shape;635;p51"/>
            <p:cNvSpPr txBox="1"/>
            <p:nvPr/>
          </p:nvSpPr>
          <p:spPr>
            <a:xfrm rot="5400000">
              <a:off x="3417700" y="2118900"/>
              <a:ext cx="72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t>Editing</a:t>
              </a:r>
              <a:endParaRPr b="1" sz="1300"/>
            </a:p>
          </p:txBody>
        </p:sp>
        <p:sp>
          <p:nvSpPr>
            <p:cNvPr id="636" name="Google Shape;636;p51"/>
            <p:cNvSpPr txBox="1"/>
            <p:nvPr/>
          </p:nvSpPr>
          <p:spPr>
            <a:xfrm>
              <a:off x="6418788" y="3137430"/>
              <a:ext cx="1541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Assemble submodules</a:t>
              </a:r>
              <a:endParaRPr b="1" sz="1300"/>
            </a:p>
          </p:txBody>
        </p:sp>
        <p:sp>
          <p:nvSpPr>
            <p:cNvPr id="637" name="Google Shape;637;p51"/>
            <p:cNvSpPr/>
            <p:nvPr/>
          </p:nvSpPr>
          <p:spPr>
            <a:xfrm rot="5400000">
              <a:off x="4421600" y="-173475"/>
              <a:ext cx="228900" cy="3000300"/>
            </a:xfrm>
            <a:prstGeom prst="lef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8" name="Google Shape;638;p51"/>
            <p:cNvSpPr txBox="1"/>
            <p:nvPr/>
          </p:nvSpPr>
          <p:spPr>
            <a:xfrm>
              <a:off x="3287900" y="871274"/>
              <a:ext cx="24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Error handling sub-loop</a:t>
              </a:r>
              <a:endParaRPr b="1" sz="1600"/>
            </a:p>
          </p:txBody>
        </p:sp>
        <p:grpSp>
          <p:nvGrpSpPr>
            <p:cNvPr id="639" name="Google Shape;639;p51"/>
            <p:cNvGrpSpPr/>
            <p:nvPr/>
          </p:nvGrpSpPr>
          <p:grpSpPr>
            <a:xfrm>
              <a:off x="1739230" y="3495477"/>
              <a:ext cx="1290990" cy="1176900"/>
              <a:chOff x="2991269" y="1153325"/>
              <a:chExt cx="3514811" cy="3252003"/>
            </a:xfrm>
          </p:grpSpPr>
          <p:sp>
            <p:nvSpPr>
              <p:cNvPr id="640" name="Google Shape;640;p51"/>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641" name="Google Shape;641;p51"/>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61561"/>
              </a:solidFill>
              <a:ln>
                <a:noFill/>
              </a:ln>
            </p:spPr>
          </p:sp>
          <p:sp>
            <p:nvSpPr>
              <p:cNvPr id="642" name="Google Shape;642;p51"/>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325A5"/>
              </a:solidFill>
              <a:ln>
                <a:noFill/>
              </a:ln>
            </p:spPr>
          </p:sp>
          <p:sp>
            <p:nvSpPr>
              <p:cNvPr id="643" name="Google Shape;643;p51"/>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644" name="Google Shape;644;p51"/>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61561"/>
              </a:solidFill>
              <a:ln>
                <a:noFill/>
              </a:ln>
            </p:spPr>
          </p:sp>
          <p:sp>
            <p:nvSpPr>
              <p:cNvPr id="645" name="Google Shape;645;p51"/>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71E86"/>
              </a:solidFill>
              <a:ln>
                <a:noFill/>
              </a:ln>
            </p:spPr>
          </p:sp>
          <p:sp>
            <p:nvSpPr>
              <p:cNvPr id="646" name="Google Shape;646;p51"/>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61561"/>
              </a:solidFill>
              <a:ln>
                <a:noFill/>
              </a:ln>
            </p:spPr>
          </p:sp>
          <p:sp>
            <p:nvSpPr>
              <p:cNvPr id="647" name="Google Shape;647;p51"/>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sp>
        </p:grpSp>
        <p:cxnSp>
          <p:nvCxnSpPr>
            <p:cNvPr id="648" name="Google Shape;648;p51"/>
            <p:cNvCxnSpPr>
              <a:stCxn id="606" idx="2"/>
            </p:cNvCxnSpPr>
            <p:nvPr/>
          </p:nvCxnSpPr>
          <p:spPr>
            <a:xfrm rot="5400000">
              <a:off x="2929831" y="3112064"/>
              <a:ext cx="279900" cy="1046700"/>
            </a:xfrm>
            <a:prstGeom prst="bentConnector2">
              <a:avLst/>
            </a:prstGeom>
            <a:noFill/>
            <a:ln cap="flat" cmpd="sng" w="9525">
              <a:solidFill>
                <a:schemeClr val="dk2"/>
              </a:solidFill>
              <a:prstDash val="solid"/>
              <a:round/>
              <a:headEnd len="med" w="med" type="none"/>
              <a:tailEnd len="med" w="med" type="none"/>
            </a:ln>
          </p:spPr>
        </p:cxnSp>
        <p:cxnSp>
          <p:nvCxnSpPr>
            <p:cNvPr id="649" name="Google Shape;649;p51"/>
            <p:cNvCxnSpPr>
              <a:stCxn id="604" idx="2"/>
            </p:cNvCxnSpPr>
            <p:nvPr/>
          </p:nvCxnSpPr>
          <p:spPr>
            <a:xfrm rot="5400000">
              <a:off x="2898868" y="3327950"/>
              <a:ext cx="495000" cy="894900"/>
            </a:xfrm>
            <a:prstGeom prst="bentConnector2">
              <a:avLst/>
            </a:prstGeom>
            <a:noFill/>
            <a:ln cap="flat" cmpd="sng" w="9525">
              <a:solidFill>
                <a:schemeClr val="dk2"/>
              </a:solidFill>
              <a:prstDash val="solid"/>
              <a:round/>
              <a:headEnd len="med" w="med" type="none"/>
              <a:tailEnd len="med" w="med" type="none"/>
            </a:ln>
          </p:spPr>
        </p:cxnSp>
        <p:cxnSp>
          <p:nvCxnSpPr>
            <p:cNvPr id="650" name="Google Shape;650;p51"/>
            <p:cNvCxnSpPr>
              <a:stCxn id="622" idx="1"/>
            </p:cNvCxnSpPr>
            <p:nvPr/>
          </p:nvCxnSpPr>
          <p:spPr>
            <a:xfrm flipH="1">
              <a:off x="3196589" y="4385010"/>
              <a:ext cx="1981200" cy="3000"/>
            </a:xfrm>
            <a:prstGeom prst="straightConnector1">
              <a:avLst/>
            </a:prstGeom>
            <a:noFill/>
            <a:ln cap="flat" cmpd="sng" w="19050">
              <a:solidFill>
                <a:srgbClr val="0B5394"/>
              </a:solidFill>
              <a:prstDash val="solid"/>
              <a:round/>
              <a:headEnd len="med" w="med" type="none"/>
              <a:tailEnd len="med" w="med" type="stealth"/>
            </a:ln>
          </p:spPr>
        </p:cxnSp>
        <p:sp>
          <p:nvSpPr>
            <p:cNvPr id="651" name="Google Shape;651;p51"/>
            <p:cNvSpPr txBox="1"/>
            <p:nvPr/>
          </p:nvSpPr>
          <p:spPr>
            <a:xfrm>
              <a:off x="2959696" y="4347273"/>
              <a:ext cx="249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Proceed to next submodule</a:t>
              </a:r>
              <a:endParaRPr b="1" sz="16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6" name="Google Shape;86;p16"/>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Digital Design pipeline</a:t>
            </a:r>
            <a:endParaRPr/>
          </a:p>
        </p:txBody>
      </p:sp>
      <p:pic>
        <p:nvPicPr>
          <p:cNvPr id="87" name="Google Shape;87;p16"/>
          <p:cNvPicPr preferRelativeResize="0"/>
          <p:nvPr/>
        </p:nvPicPr>
        <p:blipFill>
          <a:blip r:embed="rId3">
            <a:alphaModFix/>
          </a:blip>
          <a:stretch>
            <a:fillRect/>
          </a:stretch>
        </p:blipFill>
        <p:spPr>
          <a:xfrm>
            <a:off x="1611675" y="566150"/>
            <a:ext cx="5920626" cy="3497851"/>
          </a:xfrm>
          <a:prstGeom prst="rect">
            <a:avLst/>
          </a:prstGeom>
          <a:noFill/>
          <a:ln>
            <a:noFill/>
          </a:ln>
        </p:spPr>
      </p:pic>
      <p:sp>
        <p:nvSpPr>
          <p:cNvPr id="88" name="Google Shape;88;p16"/>
          <p:cNvSpPr txBox="1"/>
          <p:nvPr>
            <p:ph idx="1" type="body"/>
          </p:nvPr>
        </p:nvSpPr>
        <p:spPr>
          <a:xfrm>
            <a:off x="311700" y="4190350"/>
            <a:ext cx="8520600" cy="105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Specification → Implementation is hard</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2"/>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57" name="Google Shape;657;p5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658" name="Google Shape;658;p52"/>
          <p:cNvCxnSpPr/>
          <p:nvPr/>
        </p:nvCxnSpPr>
        <p:spPr>
          <a:xfrm flipH="1" rot="10800000">
            <a:off x="342550" y="2559475"/>
            <a:ext cx="8734800" cy="9600"/>
          </a:xfrm>
          <a:prstGeom prst="straightConnector1">
            <a:avLst/>
          </a:prstGeom>
          <a:noFill/>
          <a:ln cap="flat" cmpd="sng" w="28575">
            <a:solidFill>
              <a:srgbClr val="57068C"/>
            </a:solidFill>
            <a:prstDash val="solid"/>
            <a:round/>
            <a:headEnd len="med" w="med" type="none"/>
            <a:tailEnd len="med" w="med" type="triangle"/>
          </a:ln>
        </p:spPr>
      </p:cxnSp>
      <p:grpSp>
        <p:nvGrpSpPr>
          <p:cNvPr id="659" name="Google Shape;659;p52"/>
          <p:cNvGrpSpPr/>
          <p:nvPr/>
        </p:nvGrpSpPr>
        <p:grpSpPr>
          <a:xfrm>
            <a:off x="7431516" y="2957400"/>
            <a:ext cx="1689000" cy="1351200"/>
            <a:chOff x="3617966" y="3500150"/>
            <a:chExt cx="1689000" cy="1351200"/>
          </a:xfrm>
        </p:grpSpPr>
        <p:sp>
          <p:nvSpPr>
            <p:cNvPr id="660" name="Google Shape;660;p52"/>
            <p:cNvSpPr/>
            <p:nvPr/>
          </p:nvSpPr>
          <p:spPr>
            <a:xfrm>
              <a:off x="3617966" y="3939950"/>
              <a:ext cx="16890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0000" spcFirstLastPara="1" rIns="0" wrap="square" tIns="91425">
              <a:noAutofit/>
            </a:bodyPr>
            <a:lstStyle/>
            <a:p>
              <a:pPr indent="-162599" lvl="0" marL="86399" rtl="0" algn="l">
                <a:spcBef>
                  <a:spcPts val="0"/>
                </a:spcBef>
                <a:spcAft>
                  <a:spcPts val="0"/>
                </a:spcAft>
                <a:buClr>
                  <a:schemeClr val="dk1"/>
                </a:buClr>
                <a:buSzPts val="1200"/>
                <a:buChar char="-"/>
              </a:pPr>
              <a:r>
                <a:rPr lang="en-GB" sz="1200">
                  <a:solidFill>
                    <a:schemeClr val="dk1"/>
                  </a:solidFill>
                </a:rPr>
                <a:t>Using LLMs to convert C/C++ programs to be HLS-compatible</a:t>
              </a:r>
              <a:endParaRPr sz="1200">
                <a:solidFill>
                  <a:schemeClr val="dk1"/>
                </a:solidFill>
              </a:endParaRPr>
            </a:p>
          </p:txBody>
        </p:sp>
        <p:sp>
          <p:nvSpPr>
            <p:cNvPr id="661" name="Google Shape;661;p52"/>
            <p:cNvSpPr/>
            <p:nvPr/>
          </p:nvSpPr>
          <p:spPr>
            <a:xfrm>
              <a:off x="3617966" y="35001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LLMs for HLS</a:t>
              </a:r>
              <a:endParaRPr>
                <a:solidFill>
                  <a:schemeClr val="lt1"/>
                </a:solidFill>
              </a:endParaRPr>
            </a:p>
          </p:txBody>
        </p:sp>
      </p:grpSp>
      <p:sp>
        <p:nvSpPr>
          <p:cNvPr id="662" name="Google Shape;662;p52"/>
          <p:cNvSpPr/>
          <p:nvPr/>
        </p:nvSpPr>
        <p:spPr>
          <a:xfrm>
            <a:off x="569906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Automation with Tree Search</a:t>
            </a:r>
            <a:endParaRPr>
              <a:solidFill>
                <a:schemeClr val="lt1"/>
              </a:solidFill>
            </a:endParaRPr>
          </a:p>
        </p:txBody>
      </p:sp>
      <p:sp>
        <p:nvSpPr>
          <p:cNvPr id="663" name="Google Shape;663;p52"/>
          <p:cNvSpPr/>
          <p:nvPr/>
        </p:nvSpPr>
        <p:spPr>
          <a:xfrm>
            <a:off x="39119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VerilogEval</a:t>
            </a:r>
            <a:endParaRPr>
              <a:solidFill>
                <a:schemeClr val="lt1"/>
              </a:solidFill>
            </a:endParaRPr>
          </a:p>
        </p:txBody>
      </p:sp>
      <p:sp>
        <p:nvSpPr>
          <p:cNvPr id="664" name="Google Shape;664;p52"/>
          <p:cNvSpPr/>
          <p:nvPr/>
        </p:nvSpPr>
        <p:spPr>
          <a:xfrm>
            <a:off x="20995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Scripted LLMs for HW</a:t>
            </a:r>
            <a:endParaRPr>
              <a:solidFill>
                <a:schemeClr val="lt1"/>
              </a:solidFill>
            </a:endParaRPr>
          </a:p>
        </p:txBody>
      </p:sp>
      <p:cxnSp>
        <p:nvCxnSpPr>
          <p:cNvPr id="665" name="Google Shape;665;p52"/>
          <p:cNvCxnSpPr>
            <a:stCxn id="664" idx="0"/>
          </p:cNvCxnSpPr>
          <p:nvPr/>
        </p:nvCxnSpPr>
        <p:spPr>
          <a:xfrm rot="10800000">
            <a:off x="2854316" y="2569200"/>
            <a:ext cx="89700" cy="388200"/>
          </a:xfrm>
          <a:prstGeom prst="straightConnector1">
            <a:avLst/>
          </a:prstGeom>
          <a:noFill/>
          <a:ln cap="flat" cmpd="sng" w="9525">
            <a:solidFill>
              <a:schemeClr val="dk2"/>
            </a:solidFill>
            <a:prstDash val="solid"/>
            <a:round/>
            <a:headEnd len="med" w="med" type="none"/>
            <a:tailEnd len="med" w="med" type="triangle"/>
          </a:ln>
        </p:spPr>
      </p:cxnSp>
      <p:sp>
        <p:nvSpPr>
          <p:cNvPr id="666" name="Google Shape;666;p52"/>
          <p:cNvSpPr/>
          <p:nvPr/>
        </p:nvSpPr>
        <p:spPr>
          <a:xfrm>
            <a:off x="287116" y="29574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ChatGPT</a:t>
            </a:r>
            <a:endParaRPr>
              <a:solidFill>
                <a:schemeClr val="lt1"/>
              </a:solidFill>
            </a:endParaRPr>
          </a:p>
        </p:txBody>
      </p:sp>
      <p:cxnSp>
        <p:nvCxnSpPr>
          <p:cNvPr id="667" name="Google Shape;667;p52"/>
          <p:cNvCxnSpPr>
            <a:stCxn id="666" idx="0"/>
          </p:cNvCxnSpPr>
          <p:nvPr/>
        </p:nvCxnSpPr>
        <p:spPr>
          <a:xfrm rot="10800000">
            <a:off x="1093516" y="2576400"/>
            <a:ext cx="38100" cy="381000"/>
          </a:xfrm>
          <a:prstGeom prst="straightConnector1">
            <a:avLst/>
          </a:prstGeom>
          <a:noFill/>
          <a:ln cap="flat" cmpd="sng" w="9525">
            <a:solidFill>
              <a:schemeClr val="dk2"/>
            </a:solidFill>
            <a:prstDash val="solid"/>
            <a:round/>
            <a:headEnd len="med" w="med" type="none"/>
            <a:tailEnd len="med" w="med" type="triangle"/>
          </a:ln>
        </p:spPr>
      </p:cxnSp>
      <p:cxnSp>
        <p:nvCxnSpPr>
          <p:cNvPr id="668" name="Google Shape;668;p52"/>
          <p:cNvCxnSpPr>
            <a:stCxn id="663" idx="0"/>
          </p:cNvCxnSpPr>
          <p:nvPr/>
        </p:nvCxnSpPr>
        <p:spPr>
          <a:xfrm rot="10800000">
            <a:off x="4462116" y="2576700"/>
            <a:ext cx="294300" cy="380700"/>
          </a:xfrm>
          <a:prstGeom prst="straightConnector1">
            <a:avLst/>
          </a:prstGeom>
          <a:noFill/>
          <a:ln cap="flat" cmpd="sng" w="9525">
            <a:solidFill>
              <a:schemeClr val="dk2"/>
            </a:solidFill>
            <a:prstDash val="solid"/>
            <a:round/>
            <a:headEnd len="med" w="med" type="none"/>
            <a:tailEnd len="med" w="med" type="triangle"/>
          </a:ln>
        </p:spPr>
      </p:cxnSp>
      <p:cxnSp>
        <p:nvCxnSpPr>
          <p:cNvPr id="669" name="Google Shape;669;p52"/>
          <p:cNvCxnSpPr>
            <a:stCxn id="662" idx="0"/>
          </p:cNvCxnSpPr>
          <p:nvPr/>
        </p:nvCxnSpPr>
        <p:spPr>
          <a:xfrm rot="10800000">
            <a:off x="6168266" y="2571900"/>
            <a:ext cx="375300" cy="385500"/>
          </a:xfrm>
          <a:prstGeom prst="straightConnector1">
            <a:avLst/>
          </a:prstGeom>
          <a:noFill/>
          <a:ln cap="flat" cmpd="sng" w="9525">
            <a:solidFill>
              <a:schemeClr val="dk2"/>
            </a:solidFill>
            <a:prstDash val="solid"/>
            <a:round/>
            <a:headEnd len="med" w="med" type="none"/>
            <a:tailEnd len="med" w="med" type="triangle"/>
          </a:ln>
        </p:spPr>
      </p:cxnSp>
      <p:sp>
        <p:nvSpPr>
          <p:cNvPr id="670" name="Google Shape;670;p52"/>
          <p:cNvSpPr/>
          <p:nvPr/>
        </p:nvSpPr>
        <p:spPr>
          <a:xfrm>
            <a:off x="7313916" y="1668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Hierarchical Prompting</a:t>
            </a:r>
            <a:endParaRPr>
              <a:solidFill>
                <a:schemeClr val="lt1"/>
              </a:solidFill>
            </a:endParaRPr>
          </a:p>
        </p:txBody>
      </p:sp>
      <p:sp>
        <p:nvSpPr>
          <p:cNvPr id="671" name="Google Shape;671;p52"/>
          <p:cNvSpPr/>
          <p:nvPr/>
        </p:nvSpPr>
        <p:spPr>
          <a:xfrm>
            <a:off x="5471091" y="1668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2024 - Finetuned LLM Boom</a:t>
            </a:r>
            <a:endParaRPr>
              <a:solidFill>
                <a:schemeClr val="lt1"/>
              </a:solidFill>
            </a:endParaRPr>
          </a:p>
        </p:txBody>
      </p:sp>
      <p:sp>
        <p:nvSpPr>
          <p:cNvPr id="672" name="Google Shape;672;p52"/>
          <p:cNvSpPr/>
          <p:nvPr/>
        </p:nvSpPr>
        <p:spPr>
          <a:xfrm>
            <a:off x="90341" y="1659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2022 - VeriGen</a:t>
            </a:r>
            <a:endParaRPr>
              <a:solidFill>
                <a:schemeClr val="lt1"/>
              </a:solidFill>
            </a:endParaRPr>
          </a:p>
        </p:txBody>
      </p:sp>
      <p:cxnSp>
        <p:nvCxnSpPr>
          <p:cNvPr id="673" name="Google Shape;673;p52"/>
          <p:cNvCxnSpPr>
            <a:stCxn id="672" idx="2"/>
          </p:cNvCxnSpPr>
          <p:nvPr/>
        </p:nvCxnSpPr>
        <p:spPr>
          <a:xfrm flipH="1">
            <a:off x="694541" y="2098800"/>
            <a:ext cx="240300" cy="446400"/>
          </a:xfrm>
          <a:prstGeom prst="straightConnector1">
            <a:avLst/>
          </a:prstGeom>
          <a:noFill/>
          <a:ln cap="flat" cmpd="sng" w="9525">
            <a:solidFill>
              <a:schemeClr val="dk2"/>
            </a:solidFill>
            <a:prstDash val="solid"/>
            <a:round/>
            <a:headEnd len="med" w="med" type="none"/>
            <a:tailEnd len="med" w="med" type="triangle"/>
          </a:ln>
        </p:spPr>
      </p:cxnSp>
      <p:sp>
        <p:nvSpPr>
          <p:cNvPr id="674" name="Google Shape;674;p52"/>
          <p:cNvSpPr/>
          <p:nvPr/>
        </p:nvSpPr>
        <p:spPr>
          <a:xfrm>
            <a:off x="1899641" y="1662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ChipChat</a:t>
            </a:r>
            <a:endParaRPr>
              <a:solidFill>
                <a:schemeClr val="lt1"/>
              </a:solidFill>
            </a:endParaRPr>
          </a:p>
        </p:txBody>
      </p:sp>
      <p:cxnSp>
        <p:nvCxnSpPr>
          <p:cNvPr id="675" name="Google Shape;675;p52"/>
          <p:cNvCxnSpPr/>
          <p:nvPr/>
        </p:nvCxnSpPr>
        <p:spPr>
          <a:xfrm flipH="1">
            <a:off x="2423671" y="2098800"/>
            <a:ext cx="320400" cy="443700"/>
          </a:xfrm>
          <a:prstGeom prst="straightConnector1">
            <a:avLst/>
          </a:prstGeom>
          <a:noFill/>
          <a:ln cap="flat" cmpd="sng" w="9525">
            <a:solidFill>
              <a:schemeClr val="dk2"/>
            </a:solidFill>
            <a:prstDash val="solid"/>
            <a:round/>
            <a:headEnd len="med" w="med" type="none"/>
            <a:tailEnd len="med" w="med" type="triangle"/>
          </a:ln>
        </p:spPr>
      </p:cxnSp>
      <p:sp>
        <p:nvSpPr>
          <p:cNvPr id="676" name="Google Shape;676;p52"/>
          <p:cNvSpPr/>
          <p:nvPr/>
        </p:nvSpPr>
        <p:spPr>
          <a:xfrm>
            <a:off x="3685366" y="166500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2023 - AutoChip</a:t>
            </a:r>
            <a:endParaRPr>
              <a:solidFill>
                <a:schemeClr val="lt1"/>
              </a:solidFill>
            </a:endParaRPr>
          </a:p>
        </p:txBody>
      </p:sp>
      <p:cxnSp>
        <p:nvCxnSpPr>
          <p:cNvPr id="677" name="Google Shape;677;p52"/>
          <p:cNvCxnSpPr/>
          <p:nvPr/>
        </p:nvCxnSpPr>
        <p:spPr>
          <a:xfrm flipH="1">
            <a:off x="3924696" y="2101800"/>
            <a:ext cx="605100" cy="462000"/>
          </a:xfrm>
          <a:prstGeom prst="straightConnector1">
            <a:avLst/>
          </a:prstGeom>
          <a:noFill/>
          <a:ln cap="flat" cmpd="sng" w="9525">
            <a:solidFill>
              <a:schemeClr val="dk2"/>
            </a:solidFill>
            <a:prstDash val="solid"/>
            <a:round/>
            <a:headEnd len="med" w="med" type="none"/>
            <a:tailEnd len="med" w="med" type="triangle"/>
          </a:ln>
        </p:spPr>
      </p:cxnSp>
      <p:cxnSp>
        <p:nvCxnSpPr>
          <p:cNvPr id="678" name="Google Shape;678;p52"/>
          <p:cNvCxnSpPr/>
          <p:nvPr/>
        </p:nvCxnSpPr>
        <p:spPr>
          <a:xfrm flipH="1">
            <a:off x="5655821" y="2104800"/>
            <a:ext cx="659700" cy="447000"/>
          </a:xfrm>
          <a:prstGeom prst="straightConnector1">
            <a:avLst/>
          </a:prstGeom>
          <a:noFill/>
          <a:ln cap="flat" cmpd="sng" w="9525">
            <a:solidFill>
              <a:schemeClr val="dk2"/>
            </a:solidFill>
            <a:prstDash val="solid"/>
            <a:round/>
            <a:headEnd len="med" w="med" type="none"/>
            <a:tailEnd len="med" w="med" type="triangle"/>
          </a:ln>
        </p:spPr>
      </p:cxnSp>
      <p:cxnSp>
        <p:nvCxnSpPr>
          <p:cNvPr id="679" name="Google Shape;679;p52"/>
          <p:cNvCxnSpPr>
            <a:stCxn id="680" idx="2"/>
          </p:cNvCxnSpPr>
          <p:nvPr/>
        </p:nvCxnSpPr>
        <p:spPr>
          <a:xfrm flipH="1">
            <a:off x="7561116" y="2104800"/>
            <a:ext cx="597300" cy="442200"/>
          </a:xfrm>
          <a:prstGeom prst="straightConnector1">
            <a:avLst/>
          </a:prstGeom>
          <a:noFill/>
          <a:ln cap="flat" cmpd="sng" w="9525">
            <a:solidFill>
              <a:schemeClr val="dk2"/>
            </a:solidFill>
            <a:prstDash val="solid"/>
            <a:round/>
            <a:headEnd len="med" w="med" type="none"/>
            <a:tailEnd len="med" w="med" type="triangle"/>
          </a:ln>
        </p:spPr>
      </p:cxnSp>
      <p:cxnSp>
        <p:nvCxnSpPr>
          <p:cNvPr id="681" name="Google Shape;681;p52"/>
          <p:cNvCxnSpPr>
            <a:stCxn id="661" idx="0"/>
          </p:cNvCxnSpPr>
          <p:nvPr/>
        </p:nvCxnSpPr>
        <p:spPr>
          <a:xfrm rot="10800000">
            <a:off x="7983816" y="2551800"/>
            <a:ext cx="292200" cy="405600"/>
          </a:xfrm>
          <a:prstGeom prst="straightConnector1">
            <a:avLst/>
          </a:prstGeom>
          <a:noFill/>
          <a:ln cap="flat" cmpd="sng" w="9525">
            <a:solidFill>
              <a:schemeClr val="dk2"/>
            </a:solidFill>
            <a:prstDash val="solid"/>
            <a:round/>
            <a:headEnd len="med" w="med" type="none"/>
            <a:tailEnd len="med" w="med" type="triangle"/>
          </a:ln>
        </p:spPr>
      </p:cxnSp>
      <p:sp>
        <p:nvSpPr>
          <p:cNvPr id="682" name="Google Shape;682;p52"/>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L. Collini, S. Garg, and R. Karri, ‘C2HLSC: Can LLMs Bridge the Software-to-Hardware Design Gap?’, in 2024 IEEE LLM Aided Design Workshop (LAD), 2024, pp. 1–12.</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3"/>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C2HLSC Motivation</a:t>
            </a:r>
            <a:endParaRPr/>
          </a:p>
        </p:txBody>
      </p:sp>
      <p:sp>
        <p:nvSpPr>
          <p:cNvPr id="688" name="Google Shape;688;p53"/>
          <p:cNvSpPr txBox="1"/>
          <p:nvPr/>
        </p:nvSpPr>
        <p:spPr>
          <a:xfrm>
            <a:off x="402850" y="1133625"/>
            <a:ext cx="7190700" cy="29841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2"/>
              </a:buClr>
              <a:buSzPts val="2000"/>
              <a:buChar char="-"/>
            </a:pPr>
            <a:r>
              <a:rPr lang="en-GB" sz="2000">
                <a:solidFill>
                  <a:schemeClr val="dk2"/>
                </a:solidFill>
              </a:rPr>
              <a:t>Lots of algorithm implementations in C/C++</a:t>
            </a:r>
            <a:endParaRPr sz="2000">
              <a:solidFill>
                <a:schemeClr val="dk2"/>
              </a:solidFill>
            </a:endParaRPr>
          </a:p>
          <a:p>
            <a:pPr indent="-355600" lvl="1" marL="914400" rtl="0" algn="l">
              <a:lnSpc>
                <a:spcPct val="150000"/>
              </a:lnSpc>
              <a:spcBef>
                <a:spcPts val="0"/>
              </a:spcBef>
              <a:spcAft>
                <a:spcPts val="0"/>
              </a:spcAft>
              <a:buClr>
                <a:schemeClr val="dk2"/>
              </a:buClr>
              <a:buSzPts val="2000"/>
              <a:buChar char="-"/>
            </a:pPr>
            <a:r>
              <a:rPr lang="en-GB" sz="2000">
                <a:solidFill>
                  <a:schemeClr val="dk2"/>
                </a:solidFill>
              </a:rPr>
              <a:t>NIST standards reference implementations</a:t>
            </a:r>
            <a:endParaRPr sz="2000">
              <a:solidFill>
                <a:schemeClr val="dk2"/>
              </a:solidFill>
            </a:endParaRPr>
          </a:p>
          <a:p>
            <a:pPr indent="-355600" lvl="0" marL="457200" rtl="0" algn="l">
              <a:lnSpc>
                <a:spcPct val="150000"/>
              </a:lnSpc>
              <a:spcBef>
                <a:spcPts val="0"/>
              </a:spcBef>
              <a:spcAft>
                <a:spcPts val="0"/>
              </a:spcAft>
              <a:buClr>
                <a:schemeClr val="dk2"/>
              </a:buClr>
              <a:buSzPts val="2000"/>
              <a:buChar char="-"/>
            </a:pPr>
            <a:r>
              <a:rPr lang="en-GB" sz="2000">
                <a:solidFill>
                  <a:schemeClr val="dk2"/>
                </a:solidFill>
              </a:rPr>
              <a:t>LLM are better at C than Verilog</a:t>
            </a:r>
            <a:endParaRPr sz="2000">
              <a:solidFill>
                <a:schemeClr val="dk2"/>
              </a:solidFill>
            </a:endParaRPr>
          </a:p>
          <a:p>
            <a:pPr indent="-355600" lvl="0" marL="457200" rtl="0" algn="l">
              <a:lnSpc>
                <a:spcPct val="150000"/>
              </a:lnSpc>
              <a:spcBef>
                <a:spcPts val="0"/>
              </a:spcBef>
              <a:spcAft>
                <a:spcPts val="0"/>
              </a:spcAft>
              <a:buClr>
                <a:schemeClr val="dk2"/>
              </a:buClr>
              <a:buSzPts val="2000"/>
              <a:buChar char="-"/>
            </a:pPr>
            <a:r>
              <a:rPr lang="en-GB" sz="2000">
                <a:solidFill>
                  <a:schemeClr val="dk2"/>
                </a:solidFill>
              </a:rPr>
              <a:t>Same domain for inputs and outputs (C to C)</a:t>
            </a:r>
            <a:endParaRPr sz="2000">
              <a:solidFill>
                <a:schemeClr val="dk2"/>
              </a:solidFill>
            </a:endParaRPr>
          </a:p>
          <a:p>
            <a:pPr indent="-355600" lvl="0" marL="457200" rtl="0" algn="l">
              <a:lnSpc>
                <a:spcPct val="150000"/>
              </a:lnSpc>
              <a:spcBef>
                <a:spcPts val="0"/>
              </a:spcBef>
              <a:spcAft>
                <a:spcPts val="0"/>
              </a:spcAft>
              <a:buClr>
                <a:schemeClr val="dk2"/>
              </a:buClr>
              <a:buSzPts val="2000"/>
              <a:buChar char="-"/>
            </a:pPr>
            <a:r>
              <a:rPr lang="en-GB" sz="2000">
                <a:solidFill>
                  <a:schemeClr val="dk2"/>
                </a:solidFill>
              </a:rPr>
              <a:t>Fast prototyping with HLS</a:t>
            </a:r>
            <a:endParaRPr sz="2000">
              <a:solidFill>
                <a:schemeClr val="dk2"/>
              </a:solidFill>
            </a:endParaRPr>
          </a:p>
        </p:txBody>
      </p:sp>
      <p:sp>
        <p:nvSpPr>
          <p:cNvPr id="689" name="Google Shape;689;p53"/>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4"/>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C2HLSC Framework</a:t>
            </a:r>
            <a:endParaRPr/>
          </a:p>
        </p:txBody>
      </p:sp>
      <p:pic>
        <p:nvPicPr>
          <p:cNvPr id="695" name="Google Shape;695;p54"/>
          <p:cNvPicPr preferRelativeResize="0"/>
          <p:nvPr/>
        </p:nvPicPr>
        <p:blipFill>
          <a:blip r:embed="rId3">
            <a:alphaModFix/>
          </a:blip>
          <a:stretch>
            <a:fillRect/>
          </a:stretch>
        </p:blipFill>
        <p:spPr>
          <a:xfrm>
            <a:off x="991175" y="961500"/>
            <a:ext cx="7174800" cy="3827975"/>
          </a:xfrm>
          <a:prstGeom prst="rect">
            <a:avLst/>
          </a:prstGeom>
          <a:noFill/>
          <a:ln>
            <a:noFill/>
          </a:ln>
        </p:spPr>
      </p:pic>
      <p:sp>
        <p:nvSpPr>
          <p:cNvPr id="696" name="Google Shape;696;p5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0" name="Shape 700"/>
        <p:cNvGrpSpPr/>
        <p:nvPr/>
      </p:nvGrpSpPr>
      <p:grpSpPr>
        <a:xfrm>
          <a:off x="0" y="0"/>
          <a:ext cx="0" cy="0"/>
          <a:chOff x="0" y="0"/>
          <a:chExt cx="0" cy="0"/>
        </a:xfrm>
      </p:grpSpPr>
      <p:sp>
        <p:nvSpPr>
          <p:cNvPr id="701" name="Google Shape;701;p55"/>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702" name="Google Shape;702;p55"/>
          <p:cNvPicPr preferRelativeResize="0"/>
          <p:nvPr/>
        </p:nvPicPr>
        <p:blipFill rotWithShape="1">
          <a:blip r:embed="rId3">
            <a:alphaModFix/>
          </a:blip>
          <a:srcRect b="0" l="0" r="0" t="1536"/>
          <a:stretch/>
        </p:blipFill>
        <p:spPr>
          <a:xfrm>
            <a:off x="659792" y="982000"/>
            <a:ext cx="7824333" cy="1918257"/>
          </a:xfrm>
          <a:prstGeom prst="rect">
            <a:avLst/>
          </a:prstGeom>
          <a:noFill/>
          <a:ln>
            <a:noFill/>
          </a:ln>
        </p:spPr>
      </p:pic>
      <p:pic>
        <p:nvPicPr>
          <p:cNvPr id="703" name="Google Shape;703;p55"/>
          <p:cNvPicPr preferRelativeResize="0"/>
          <p:nvPr/>
        </p:nvPicPr>
        <p:blipFill>
          <a:blip r:embed="rId4">
            <a:alphaModFix/>
          </a:blip>
          <a:stretch>
            <a:fillRect/>
          </a:stretch>
        </p:blipFill>
        <p:spPr>
          <a:xfrm>
            <a:off x="637950" y="2824325"/>
            <a:ext cx="7824328" cy="1916175"/>
          </a:xfrm>
          <a:prstGeom prst="rect">
            <a:avLst/>
          </a:prstGeom>
          <a:noFill/>
          <a:ln>
            <a:noFill/>
          </a:ln>
        </p:spPr>
      </p:pic>
      <p:sp>
        <p:nvSpPr>
          <p:cNvPr id="704" name="Google Shape;704;p55"/>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6"/>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10" name="Google Shape;710;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So what’s next?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7"/>
          <p:cNvSpPr txBox="1"/>
          <p:nvPr>
            <p:ph idx="1" type="body"/>
          </p:nvPr>
        </p:nvSpPr>
        <p:spPr>
          <a:xfrm>
            <a:off x="311700" y="689675"/>
            <a:ext cx="8520600" cy="401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Reasoning models for Verilog (VeriThoughts)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Expanding benchmarks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Focusing on more specialized design tasks</a:t>
            </a:r>
            <a:endParaRPr/>
          </a:p>
        </p:txBody>
      </p:sp>
      <p:sp>
        <p:nvSpPr>
          <p:cNvPr id="716" name="Google Shape;716;p5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17" name="Google Shape;717;p57"/>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Where do we go from here?</a:t>
            </a:r>
            <a:endParaRPr/>
          </a:p>
        </p:txBody>
      </p:sp>
      <p:pic>
        <p:nvPicPr>
          <p:cNvPr id="718" name="Google Shape;718;p57"/>
          <p:cNvPicPr preferRelativeResize="0"/>
          <p:nvPr/>
        </p:nvPicPr>
        <p:blipFill rotWithShape="1">
          <a:blip r:embed="rId3">
            <a:alphaModFix/>
          </a:blip>
          <a:srcRect b="1808" l="620" r="847" t="1489"/>
          <a:stretch/>
        </p:blipFill>
        <p:spPr>
          <a:xfrm>
            <a:off x="4054100" y="1109300"/>
            <a:ext cx="4735601" cy="1561950"/>
          </a:xfrm>
          <a:prstGeom prst="rect">
            <a:avLst/>
          </a:prstGeom>
          <a:noFill/>
          <a:ln>
            <a:noFill/>
          </a:ln>
        </p:spPr>
      </p:pic>
      <p:pic>
        <p:nvPicPr>
          <p:cNvPr id="719" name="Google Shape;719;p57"/>
          <p:cNvPicPr preferRelativeResize="0"/>
          <p:nvPr/>
        </p:nvPicPr>
        <p:blipFill rotWithShape="1">
          <a:blip r:embed="rId4">
            <a:alphaModFix/>
          </a:blip>
          <a:srcRect b="1040" l="1730" r="527" t="804"/>
          <a:stretch/>
        </p:blipFill>
        <p:spPr>
          <a:xfrm>
            <a:off x="5280675" y="2752987"/>
            <a:ext cx="3693102" cy="2044475"/>
          </a:xfrm>
          <a:prstGeom prst="rect">
            <a:avLst/>
          </a:prstGeom>
          <a:noFill/>
          <a:ln>
            <a:noFill/>
          </a:ln>
        </p:spPr>
      </p:pic>
      <p:cxnSp>
        <p:nvCxnSpPr>
          <p:cNvPr id="720" name="Google Shape;720;p57"/>
          <p:cNvCxnSpPr/>
          <p:nvPr/>
        </p:nvCxnSpPr>
        <p:spPr>
          <a:xfrm flipH="1" rot="10800000">
            <a:off x="4049150" y="2736000"/>
            <a:ext cx="4775400" cy="19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26" name="Google Shape;726;p58"/>
          <p:cNvSpPr txBox="1"/>
          <p:nvPr>
            <p:ph type="title"/>
          </p:nvPr>
        </p:nvSpPr>
        <p:spPr>
          <a:xfrm>
            <a:off x="311700" y="11921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 you!</a:t>
            </a:r>
            <a:endParaRPr/>
          </a:p>
        </p:txBody>
      </p:sp>
      <p:pic>
        <p:nvPicPr>
          <p:cNvPr id="727" name="Google Shape;727;p58" title="frame.png"/>
          <p:cNvPicPr preferRelativeResize="0"/>
          <p:nvPr/>
        </p:nvPicPr>
        <p:blipFill rotWithShape="1">
          <a:blip r:embed="rId3">
            <a:alphaModFix/>
          </a:blip>
          <a:srcRect b="10913" l="10503" r="10463" t="10575"/>
          <a:stretch/>
        </p:blipFill>
        <p:spPr>
          <a:xfrm>
            <a:off x="3690700" y="2847175"/>
            <a:ext cx="1762600" cy="1750975"/>
          </a:xfrm>
          <a:prstGeom prst="rect">
            <a:avLst/>
          </a:prstGeom>
          <a:noFill/>
          <a:ln>
            <a:noFill/>
          </a:ln>
        </p:spPr>
      </p:pic>
      <p:pic>
        <p:nvPicPr>
          <p:cNvPr id="728" name="Google Shape;728;p58"/>
          <p:cNvPicPr preferRelativeResize="0"/>
          <p:nvPr/>
        </p:nvPicPr>
        <p:blipFill>
          <a:blip r:embed="rId4">
            <a:alphaModFix/>
          </a:blip>
          <a:stretch>
            <a:fillRect/>
          </a:stretch>
        </p:blipFill>
        <p:spPr>
          <a:xfrm>
            <a:off x="3020223" y="2174475"/>
            <a:ext cx="3103550" cy="612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2" name="Shape 732"/>
        <p:cNvGrpSpPr/>
        <p:nvPr/>
      </p:nvGrpSpPr>
      <p:grpSpPr>
        <a:xfrm>
          <a:off x="0" y="0"/>
          <a:ext cx="0" cy="0"/>
          <a:chOff x="0" y="0"/>
          <a:chExt cx="0" cy="0"/>
        </a:xfrm>
      </p:grpSpPr>
      <p:sp>
        <p:nvSpPr>
          <p:cNvPr id="733" name="Google Shape;733;p59"/>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2021-2023: ML-written code by Large Language Models</a:t>
            </a:r>
            <a:endParaRPr/>
          </a:p>
        </p:txBody>
      </p:sp>
      <p:sp>
        <p:nvSpPr>
          <p:cNvPr id="734" name="Google Shape;734;p5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35" name="Google Shape;735;p59"/>
          <p:cNvPicPr preferRelativeResize="0"/>
          <p:nvPr/>
        </p:nvPicPr>
        <p:blipFill rotWithShape="1">
          <a:blip r:embed="rId3">
            <a:alphaModFix/>
          </a:blip>
          <a:srcRect b="0" l="0" r="24253" t="0"/>
          <a:stretch/>
        </p:blipFill>
        <p:spPr>
          <a:xfrm>
            <a:off x="5895672" y="1249525"/>
            <a:ext cx="2828201" cy="1123575"/>
          </a:xfrm>
          <a:prstGeom prst="rect">
            <a:avLst/>
          </a:prstGeom>
          <a:noFill/>
          <a:ln>
            <a:noFill/>
          </a:ln>
        </p:spPr>
      </p:pic>
      <p:pic>
        <p:nvPicPr>
          <p:cNvPr id="736" name="Google Shape;736;p59"/>
          <p:cNvPicPr preferRelativeResize="0"/>
          <p:nvPr/>
        </p:nvPicPr>
        <p:blipFill>
          <a:blip r:embed="rId4">
            <a:alphaModFix/>
          </a:blip>
          <a:stretch>
            <a:fillRect/>
          </a:stretch>
        </p:blipFill>
        <p:spPr>
          <a:xfrm>
            <a:off x="4064750" y="2843463"/>
            <a:ext cx="3611950" cy="1040025"/>
          </a:xfrm>
          <a:prstGeom prst="rect">
            <a:avLst/>
          </a:prstGeom>
          <a:noFill/>
          <a:ln>
            <a:noFill/>
          </a:ln>
        </p:spPr>
      </p:pic>
      <p:pic>
        <p:nvPicPr>
          <p:cNvPr id="737" name="Google Shape;737;p59"/>
          <p:cNvPicPr preferRelativeResize="0"/>
          <p:nvPr/>
        </p:nvPicPr>
        <p:blipFill>
          <a:blip r:embed="rId5">
            <a:alphaModFix/>
          </a:blip>
          <a:stretch>
            <a:fillRect/>
          </a:stretch>
        </p:blipFill>
        <p:spPr>
          <a:xfrm>
            <a:off x="235100" y="585675"/>
            <a:ext cx="2361326" cy="2361326"/>
          </a:xfrm>
          <a:prstGeom prst="rect">
            <a:avLst/>
          </a:prstGeom>
          <a:noFill/>
          <a:ln>
            <a:noFill/>
          </a:ln>
        </p:spPr>
      </p:pic>
      <p:pic>
        <p:nvPicPr>
          <p:cNvPr id="738" name="Google Shape;738;p59"/>
          <p:cNvPicPr preferRelativeResize="0"/>
          <p:nvPr/>
        </p:nvPicPr>
        <p:blipFill>
          <a:blip r:embed="rId6">
            <a:alphaModFix/>
          </a:blip>
          <a:stretch>
            <a:fillRect/>
          </a:stretch>
        </p:blipFill>
        <p:spPr>
          <a:xfrm>
            <a:off x="2596425" y="524550"/>
            <a:ext cx="3388925" cy="1713650"/>
          </a:xfrm>
          <a:prstGeom prst="rect">
            <a:avLst/>
          </a:prstGeom>
          <a:noFill/>
          <a:ln>
            <a:noFill/>
          </a:ln>
        </p:spPr>
      </p:pic>
      <p:pic>
        <p:nvPicPr>
          <p:cNvPr id="739" name="Google Shape;739;p59"/>
          <p:cNvPicPr preferRelativeResize="0"/>
          <p:nvPr/>
        </p:nvPicPr>
        <p:blipFill>
          <a:blip r:embed="rId7">
            <a:alphaModFix/>
          </a:blip>
          <a:stretch>
            <a:fillRect/>
          </a:stretch>
        </p:blipFill>
        <p:spPr>
          <a:xfrm>
            <a:off x="4383175" y="439798"/>
            <a:ext cx="4583300" cy="878825"/>
          </a:xfrm>
          <a:prstGeom prst="rect">
            <a:avLst/>
          </a:prstGeom>
          <a:noFill/>
          <a:ln>
            <a:noFill/>
          </a:ln>
        </p:spPr>
      </p:pic>
      <p:pic>
        <p:nvPicPr>
          <p:cNvPr id="740" name="Google Shape;740;p59"/>
          <p:cNvPicPr preferRelativeResize="0"/>
          <p:nvPr/>
        </p:nvPicPr>
        <p:blipFill>
          <a:blip r:embed="rId8">
            <a:alphaModFix/>
          </a:blip>
          <a:stretch>
            <a:fillRect/>
          </a:stretch>
        </p:blipFill>
        <p:spPr>
          <a:xfrm>
            <a:off x="2725388" y="2238188"/>
            <a:ext cx="5267624" cy="801608"/>
          </a:xfrm>
          <a:prstGeom prst="rect">
            <a:avLst/>
          </a:prstGeom>
          <a:noFill/>
          <a:ln>
            <a:noFill/>
          </a:ln>
        </p:spPr>
      </p:pic>
      <p:pic>
        <p:nvPicPr>
          <p:cNvPr id="741" name="Google Shape;741;p59"/>
          <p:cNvPicPr preferRelativeResize="0"/>
          <p:nvPr/>
        </p:nvPicPr>
        <p:blipFill>
          <a:blip r:embed="rId9">
            <a:alphaModFix/>
          </a:blip>
          <a:stretch>
            <a:fillRect/>
          </a:stretch>
        </p:blipFill>
        <p:spPr>
          <a:xfrm>
            <a:off x="5985350" y="3582192"/>
            <a:ext cx="3154400" cy="1288016"/>
          </a:xfrm>
          <a:prstGeom prst="rect">
            <a:avLst/>
          </a:prstGeom>
          <a:noFill/>
          <a:ln>
            <a:noFill/>
          </a:ln>
        </p:spPr>
      </p:pic>
      <p:pic>
        <p:nvPicPr>
          <p:cNvPr id="742" name="Google Shape;742;p59"/>
          <p:cNvPicPr preferRelativeResize="0"/>
          <p:nvPr/>
        </p:nvPicPr>
        <p:blipFill>
          <a:blip r:embed="rId10">
            <a:alphaModFix/>
          </a:blip>
          <a:stretch>
            <a:fillRect/>
          </a:stretch>
        </p:blipFill>
        <p:spPr>
          <a:xfrm>
            <a:off x="311700" y="3007125"/>
            <a:ext cx="3723975" cy="1761875"/>
          </a:xfrm>
          <a:prstGeom prst="rect">
            <a:avLst/>
          </a:prstGeom>
          <a:noFill/>
          <a:ln>
            <a:noFill/>
          </a:ln>
        </p:spPr>
      </p:pic>
      <p:pic>
        <p:nvPicPr>
          <p:cNvPr descr="Image" id="743" name="Google Shape;743;p59"/>
          <p:cNvPicPr preferRelativeResize="0"/>
          <p:nvPr/>
        </p:nvPicPr>
        <p:blipFill rotWithShape="1">
          <a:blip r:embed="rId11">
            <a:alphaModFix/>
          </a:blip>
          <a:srcRect b="0" l="0" r="0" t="0"/>
          <a:stretch/>
        </p:blipFill>
        <p:spPr>
          <a:xfrm>
            <a:off x="4383166" y="3803375"/>
            <a:ext cx="1286828" cy="102946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7" name="Shape 747"/>
        <p:cNvGrpSpPr/>
        <p:nvPr/>
      </p:nvGrpSpPr>
      <p:grpSpPr>
        <a:xfrm>
          <a:off x="0" y="0"/>
          <a:ext cx="0" cy="0"/>
          <a:chOff x="0" y="0"/>
          <a:chExt cx="0" cy="0"/>
        </a:xfrm>
      </p:grpSpPr>
      <p:sp>
        <p:nvSpPr>
          <p:cNvPr id="748" name="Google Shape;748;p6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9" name="Google Shape;749;p60"/>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2022-2023 “Conversational” LLMs</a:t>
            </a:r>
            <a:endParaRPr/>
          </a:p>
        </p:txBody>
      </p:sp>
      <p:pic>
        <p:nvPicPr>
          <p:cNvPr id="750" name="Google Shape;750;p60"/>
          <p:cNvPicPr preferRelativeResize="0"/>
          <p:nvPr/>
        </p:nvPicPr>
        <p:blipFill>
          <a:blip r:embed="rId3">
            <a:alphaModFix/>
          </a:blip>
          <a:stretch>
            <a:fillRect/>
          </a:stretch>
        </p:blipFill>
        <p:spPr>
          <a:xfrm>
            <a:off x="773500" y="3295288"/>
            <a:ext cx="7907375" cy="1536625"/>
          </a:xfrm>
          <a:prstGeom prst="rect">
            <a:avLst/>
          </a:prstGeom>
          <a:noFill/>
          <a:ln>
            <a:noFill/>
          </a:ln>
        </p:spPr>
      </p:pic>
      <p:pic>
        <p:nvPicPr>
          <p:cNvPr id="751" name="Google Shape;751;p60"/>
          <p:cNvPicPr preferRelativeResize="0"/>
          <p:nvPr/>
        </p:nvPicPr>
        <p:blipFill>
          <a:blip r:embed="rId4">
            <a:alphaModFix/>
          </a:blip>
          <a:stretch>
            <a:fillRect/>
          </a:stretch>
        </p:blipFill>
        <p:spPr>
          <a:xfrm>
            <a:off x="165175" y="483000"/>
            <a:ext cx="4123975" cy="2656999"/>
          </a:xfrm>
          <a:prstGeom prst="rect">
            <a:avLst/>
          </a:prstGeom>
          <a:noFill/>
          <a:ln>
            <a:noFill/>
          </a:ln>
        </p:spPr>
      </p:pic>
      <p:pic>
        <p:nvPicPr>
          <p:cNvPr id="752" name="Google Shape;752;p60"/>
          <p:cNvPicPr preferRelativeResize="0"/>
          <p:nvPr/>
        </p:nvPicPr>
        <p:blipFill>
          <a:blip r:embed="rId5">
            <a:alphaModFix/>
          </a:blip>
          <a:stretch>
            <a:fillRect/>
          </a:stretch>
        </p:blipFill>
        <p:spPr>
          <a:xfrm>
            <a:off x="4453075" y="583025"/>
            <a:ext cx="4599501" cy="1214575"/>
          </a:xfrm>
          <a:prstGeom prst="rect">
            <a:avLst/>
          </a:prstGeom>
          <a:noFill/>
          <a:ln>
            <a:noFill/>
          </a:ln>
        </p:spPr>
      </p:pic>
      <p:pic>
        <p:nvPicPr>
          <p:cNvPr id="753" name="Google Shape;753;p60"/>
          <p:cNvPicPr preferRelativeResize="0"/>
          <p:nvPr/>
        </p:nvPicPr>
        <p:blipFill>
          <a:blip r:embed="rId6">
            <a:alphaModFix/>
          </a:blip>
          <a:stretch>
            <a:fillRect/>
          </a:stretch>
        </p:blipFill>
        <p:spPr>
          <a:xfrm>
            <a:off x="4324299" y="1797612"/>
            <a:ext cx="4857050" cy="14976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7" name="Shape 757"/>
        <p:cNvGrpSpPr/>
        <p:nvPr/>
      </p:nvGrpSpPr>
      <p:grpSpPr>
        <a:xfrm>
          <a:off x="0" y="0"/>
          <a:ext cx="0" cy="0"/>
          <a:chOff x="0" y="0"/>
          <a:chExt cx="0" cy="0"/>
        </a:xfrm>
      </p:grpSpPr>
      <p:sp>
        <p:nvSpPr>
          <p:cNvPr id="758" name="Google Shape;758;p6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How do LLMs work?</a:t>
            </a:r>
            <a:endParaRPr/>
          </a:p>
        </p:txBody>
      </p:sp>
      <p:sp>
        <p:nvSpPr>
          <p:cNvPr id="759" name="Google Shape;759;p6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4" name="Google Shape;94;p17"/>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 for Hardware Design Timeline</a:t>
            </a:r>
            <a:endParaRPr/>
          </a:p>
        </p:txBody>
      </p:sp>
      <p:grpSp>
        <p:nvGrpSpPr>
          <p:cNvPr id="95" name="Google Shape;95;p17"/>
          <p:cNvGrpSpPr/>
          <p:nvPr/>
        </p:nvGrpSpPr>
        <p:grpSpPr>
          <a:xfrm>
            <a:off x="161766" y="2992525"/>
            <a:ext cx="1688860" cy="1351200"/>
            <a:chOff x="532850" y="2759400"/>
            <a:chExt cx="2416800" cy="1351200"/>
          </a:xfrm>
        </p:grpSpPr>
        <p:sp>
          <p:nvSpPr>
            <p:cNvPr id="96" name="Google Shape;96;p17"/>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148200" lvl="0" marL="72000" rtl="0" algn="l">
                <a:spcBef>
                  <a:spcPts val="0"/>
                </a:spcBef>
                <a:spcAft>
                  <a:spcPts val="0"/>
                </a:spcAft>
                <a:buSzPts val="1200"/>
                <a:buChar char="-"/>
              </a:pPr>
              <a:r>
                <a:rPr lang="en-GB" sz="1200"/>
                <a:t>Introduced transformers</a:t>
              </a:r>
              <a:endParaRPr sz="1200"/>
            </a:p>
            <a:p>
              <a:pPr indent="-148200" lvl="0" marL="72000" rtl="0" algn="l">
                <a:spcBef>
                  <a:spcPts val="0"/>
                </a:spcBef>
                <a:spcAft>
                  <a:spcPts val="0"/>
                </a:spcAft>
                <a:buSzPts val="1200"/>
                <a:buChar char="-"/>
              </a:pPr>
              <a:r>
                <a:rPr lang="en-GB" sz="1200"/>
                <a:t>Precursor to LLM boom</a:t>
              </a:r>
              <a:endParaRPr sz="1200"/>
            </a:p>
          </p:txBody>
        </p:sp>
        <p:sp>
          <p:nvSpPr>
            <p:cNvPr id="97" name="Google Shape;97;p17"/>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2017 - Attention is All You Need</a:t>
              </a:r>
              <a:endParaRPr>
                <a:solidFill>
                  <a:schemeClr val="lt1"/>
                </a:solidFill>
              </a:endParaRPr>
            </a:p>
          </p:txBody>
        </p:sp>
      </p:grpSp>
      <p:cxnSp>
        <p:nvCxnSpPr>
          <p:cNvPr id="98" name="Google Shape;98;p17"/>
          <p:cNvCxnSpPr>
            <a:stCxn id="97" idx="0"/>
          </p:cNvCxnSpPr>
          <p:nvPr/>
        </p:nvCxnSpPr>
        <p:spPr>
          <a:xfrm rot="10800000">
            <a:off x="604196" y="2583325"/>
            <a:ext cx="402000" cy="4092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7"/>
          <p:cNvCxnSpPr/>
          <p:nvPr/>
        </p:nvCxnSpPr>
        <p:spPr>
          <a:xfrm flipH="1" rot="10800000">
            <a:off x="102300" y="2564248"/>
            <a:ext cx="8742000" cy="2700"/>
          </a:xfrm>
          <a:prstGeom prst="straightConnector1">
            <a:avLst/>
          </a:prstGeom>
          <a:noFill/>
          <a:ln cap="flat" cmpd="sng" w="28575">
            <a:solidFill>
              <a:srgbClr val="57068C"/>
            </a:solidFill>
            <a:prstDash val="solid"/>
            <a:round/>
            <a:headEnd len="med" w="med" type="triangle"/>
            <a:tailEnd len="med" w="med" type="none"/>
          </a:ln>
        </p:spPr>
      </p:cxnSp>
      <p:sp>
        <p:nvSpPr>
          <p:cNvPr id="100" name="Google Shape;100;p17"/>
          <p:cNvSpPr txBox="1"/>
          <p:nvPr/>
        </p:nvSpPr>
        <p:spPr>
          <a:xfrm>
            <a:off x="8782450" y="2260800"/>
            <a:ext cx="4470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sp>
        <p:nvSpPr>
          <p:cNvPr id="101" name="Google Shape;101;p17"/>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A. Vaswani et al., “Attention Is All You Need,” arXiv, Jun. 12, 2017. https://arxiv.org/abs/1706.03762</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3" name="Shape 763"/>
        <p:cNvGrpSpPr/>
        <p:nvPr/>
      </p:nvGrpSpPr>
      <p:grpSpPr>
        <a:xfrm>
          <a:off x="0" y="0"/>
          <a:ext cx="0" cy="0"/>
          <a:chOff x="0" y="0"/>
          <a:chExt cx="0" cy="0"/>
        </a:xfrm>
      </p:grpSpPr>
      <p:pic>
        <p:nvPicPr>
          <p:cNvPr descr="Image" id="764" name="Google Shape;764;p62"/>
          <p:cNvPicPr preferRelativeResize="0"/>
          <p:nvPr/>
        </p:nvPicPr>
        <p:blipFill rotWithShape="1">
          <a:blip r:embed="rId3">
            <a:alphaModFix/>
          </a:blip>
          <a:srcRect b="0" l="0" r="0" t="0"/>
          <a:stretch/>
        </p:blipFill>
        <p:spPr>
          <a:xfrm>
            <a:off x="5604128" y="2526918"/>
            <a:ext cx="1453230" cy="839967"/>
          </a:xfrm>
          <a:prstGeom prst="rect">
            <a:avLst/>
          </a:prstGeom>
          <a:noFill/>
          <a:ln>
            <a:noFill/>
          </a:ln>
        </p:spPr>
      </p:pic>
      <p:sp>
        <p:nvSpPr>
          <p:cNvPr id="765" name="Google Shape;765;p62"/>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How are LLMs made?</a:t>
            </a:r>
            <a:endParaRPr/>
          </a:p>
        </p:txBody>
      </p:sp>
      <p:sp>
        <p:nvSpPr>
          <p:cNvPr id="766" name="Google Shape;766;p62"/>
          <p:cNvSpPr txBox="1"/>
          <p:nvPr>
            <p:ph idx="1" type="body"/>
          </p:nvPr>
        </p:nvSpPr>
        <p:spPr>
          <a:xfrm>
            <a:off x="311700" y="575650"/>
            <a:ext cx="8520600" cy="1248000"/>
          </a:xfrm>
          <a:prstGeom prst="rect">
            <a:avLst/>
          </a:prstGeom>
          <a:noFill/>
          <a:ln>
            <a:noFill/>
          </a:ln>
        </p:spPr>
        <p:txBody>
          <a:bodyPr anchorCtr="0" anchor="t" bIns="17150" lIns="17150" spcFirstLastPara="1" rIns="17150" wrap="square" tIns="17150">
            <a:normAutofit/>
          </a:bodyPr>
          <a:lstStyle/>
          <a:p>
            <a:pPr indent="-342900" lvl="0" marL="457200" rtl="0" algn="l">
              <a:lnSpc>
                <a:spcPct val="150000"/>
              </a:lnSpc>
              <a:spcBef>
                <a:spcPts val="0"/>
              </a:spcBef>
              <a:spcAft>
                <a:spcPts val="0"/>
              </a:spcAft>
              <a:buSzPts val="1800"/>
              <a:buChar char="●"/>
            </a:pPr>
            <a:r>
              <a:rPr lang="en-GB"/>
              <a:t>LLMs are trained over large text datasets to “learn” to predict the next tokens</a:t>
            </a:r>
            <a:endParaRPr/>
          </a:p>
          <a:p>
            <a:pPr indent="-342900" lvl="0" marL="457200" rtl="0" algn="l">
              <a:lnSpc>
                <a:spcPct val="150000"/>
              </a:lnSpc>
              <a:spcBef>
                <a:spcPts val="0"/>
              </a:spcBef>
              <a:spcAft>
                <a:spcPts val="0"/>
              </a:spcAft>
              <a:buSzPts val="1800"/>
              <a:buChar char="●"/>
            </a:pPr>
            <a:r>
              <a:rPr lang="en-GB"/>
              <a:t>Can be fine-tuned for specific tasks, </a:t>
            </a:r>
            <a:endParaRPr/>
          </a:p>
          <a:p>
            <a:pPr indent="-317500" lvl="1" marL="914400" rtl="0" algn="l">
              <a:lnSpc>
                <a:spcPct val="150000"/>
              </a:lnSpc>
              <a:spcBef>
                <a:spcPts val="0"/>
              </a:spcBef>
              <a:spcAft>
                <a:spcPts val="0"/>
              </a:spcAft>
              <a:buSzPts val="1400"/>
              <a:buChar char="○"/>
            </a:pPr>
            <a:r>
              <a:rPr lang="en-GB"/>
              <a:t>e.g. code-writing:</a:t>
            </a:r>
            <a:endParaRPr/>
          </a:p>
        </p:txBody>
      </p:sp>
      <p:pic>
        <p:nvPicPr>
          <p:cNvPr descr="Image" id="767" name="Google Shape;767;p62"/>
          <p:cNvPicPr preferRelativeResize="0"/>
          <p:nvPr/>
        </p:nvPicPr>
        <p:blipFill rotWithShape="1">
          <a:blip r:embed="rId4">
            <a:alphaModFix/>
          </a:blip>
          <a:srcRect b="0" l="0" r="0" t="0"/>
          <a:stretch/>
        </p:blipFill>
        <p:spPr>
          <a:xfrm>
            <a:off x="1835150" y="2096500"/>
            <a:ext cx="3562224" cy="2528351"/>
          </a:xfrm>
          <a:prstGeom prst="rect">
            <a:avLst/>
          </a:prstGeom>
          <a:noFill/>
          <a:ln>
            <a:noFill/>
          </a:ln>
        </p:spPr>
      </p:pic>
      <p:pic>
        <p:nvPicPr>
          <p:cNvPr descr="Image" id="768" name="Google Shape;768;p62"/>
          <p:cNvPicPr preferRelativeResize="0"/>
          <p:nvPr/>
        </p:nvPicPr>
        <p:blipFill rotWithShape="1">
          <a:blip r:embed="rId5">
            <a:alphaModFix/>
          </a:blip>
          <a:srcRect b="0" l="0" r="0" t="0"/>
          <a:stretch/>
        </p:blipFill>
        <p:spPr>
          <a:xfrm>
            <a:off x="225835" y="2432184"/>
            <a:ext cx="1634762" cy="419999"/>
          </a:xfrm>
          <a:prstGeom prst="rect">
            <a:avLst/>
          </a:prstGeom>
          <a:noFill/>
          <a:ln>
            <a:noFill/>
          </a:ln>
        </p:spPr>
      </p:pic>
      <p:pic>
        <p:nvPicPr>
          <p:cNvPr descr="Image" id="769" name="Google Shape;769;p62"/>
          <p:cNvPicPr preferRelativeResize="0"/>
          <p:nvPr/>
        </p:nvPicPr>
        <p:blipFill rotWithShape="1">
          <a:blip r:embed="rId6">
            <a:alphaModFix/>
          </a:blip>
          <a:srcRect b="0" l="0" r="0" t="0"/>
          <a:stretch/>
        </p:blipFill>
        <p:spPr>
          <a:xfrm>
            <a:off x="938509" y="2610783"/>
            <a:ext cx="896629" cy="1029462"/>
          </a:xfrm>
          <a:prstGeom prst="rect">
            <a:avLst/>
          </a:prstGeom>
          <a:noFill/>
          <a:ln>
            <a:noFill/>
          </a:ln>
        </p:spPr>
      </p:pic>
      <p:pic>
        <p:nvPicPr>
          <p:cNvPr descr="Image" id="770" name="Google Shape;770;p62"/>
          <p:cNvPicPr preferRelativeResize="0"/>
          <p:nvPr/>
        </p:nvPicPr>
        <p:blipFill rotWithShape="1">
          <a:blip r:embed="rId7">
            <a:alphaModFix/>
          </a:blip>
          <a:srcRect b="0" l="0" r="0" t="0"/>
          <a:stretch/>
        </p:blipFill>
        <p:spPr>
          <a:xfrm>
            <a:off x="242421" y="2798776"/>
            <a:ext cx="704908" cy="653477"/>
          </a:xfrm>
          <a:prstGeom prst="rect">
            <a:avLst/>
          </a:prstGeom>
          <a:noFill/>
          <a:ln>
            <a:noFill/>
          </a:ln>
        </p:spPr>
      </p:pic>
      <p:cxnSp>
        <p:nvCxnSpPr>
          <p:cNvPr id="771" name="Google Shape;771;p62"/>
          <p:cNvCxnSpPr>
            <a:endCxn id="772" idx="1"/>
          </p:cNvCxnSpPr>
          <p:nvPr/>
        </p:nvCxnSpPr>
        <p:spPr>
          <a:xfrm flipH="1" rot="10800000">
            <a:off x="6566391" y="2882269"/>
            <a:ext cx="1050300" cy="60300"/>
          </a:xfrm>
          <a:prstGeom prst="straightConnector1">
            <a:avLst/>
          </a:prstGeom>
          <a:noFill/>
          <a:ln cap="flat" cmpd="sng" w="28575">
            <a:solidFill>
              <a:srgbClr val="000000"/>
            </a:solidFill>
            <a:prstDash val="solid"/>
            <a:miter lim="400000"/>
            <a:headEnd len="sm" w="sm" type="none"/>
            <a:tailEnd len="med" w="med" type="triangle"/>
          </a:ln>
        </p:spPr>
      </p:cxnSp>
      <p:sp>
        <p:nvSpPr>
          <p:cNvPr id="773" name="Google Shape;773;p62"/>
          <p:cNvSpPr txBox="1"/>
          <p:nvPr/>
        </p:nvSpPr>
        <p:spPr>
          <a:xfrm>
            <a:off x="5829808" y="2242237"/>
            <a:ext cx="924600" cy="2847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600"/>
              <a:buFont typeface="Helvetica Neue"/>
              <a:buNone/>
            </a:pPr>
            <a:r>
              <a:rPr b="0" i="1" lang="en-GB" sz="1600" u="none" cap="none" strike="noStrike">
                <a:solidFill>
                  <a:srgbClr val="000000"/>
                </a:solidFill>
                <a:latin typeface="Helvetica Neue"/>
                <a:ea typeface="Helvetica Neue"/>
                <a:cs typeface="Helvetica Neue"/>
                <a:sym typeface="Helvetica Neue"/>
              </a:rPr>
              <a:t>Fine-Tune</a:t>
            </a:r>
            <a:endParaRPr i="1" sz="500"/>
          </a:p>
        </p:txBody>
      </p:sp>
      <p:cxnSp>
        <p:nvCxnSpPr>
          <p:cNvPr id="774" name="Google Shape;774;p62"/>
          <p:cNvCxnSpPr>
            <a:stCxn id="769" idx="3"/>
          </p:cNvCxnSpPr>
          <p:nvPr/>
        </p:nvCxnSpPr>
        <p:spPr>
          <a:xfrm flipH="1" rot="10800000">
            <a:off x="1835138" y="3099714"/>
            <a:ext cx="882600" cy="25800"/>
          </a:xfrm>
          <a:prstGeom prst="straightConnector1">
            <a:avLst/>
          </a:prstGeom>
          <a:noFill/>
          <a:ln cap="flat" cmpd="sng" w="28575">
            <a:solidFill>
              <a:srgbClr val="000000"/>
            </a:solidFill>
            <a:prstDash val="solid"/>
            <a:miter lim="400000"/>
            <a:headEnd len="sm" w="sm" type="none"/>
            <a:tailEnd len="med" w="med" type="triangle"/>
          </a:ln>
        </p:spPr>
      </p:cxnSp>
      <p:pic>
        <p:nvPicPr>
          <p:cNvPr descr="Image" id="772" name="Google Shape;772;p62"/>
          <p:cNvPicPr preferRelativeResize="0"/>
          <p:nvPr/>
        </p:nvPicPr>
        <p:blipFill rotWithShape="1">
          <a:blip r:embed="rId8">
            <a:alphaModFix/>
          </a:blip>
          <a:srcRect b="0" l="0" r="0" t="0"/>
          <a:stretch/>
        </p:blipFill>
        <p:spPr>
          <a:xfrm>
            <a:off x="7616691" y="2367538"/>
            <a:ext cx="1286827" cy="1029462"/>
          </a:xfrm>
          <a:prstGeom prst="rect">
            <a:avLst/>
          </a:prstGeom>
          <a:noFill/>
          <a:ln>
            <a:noFill/>
          </a:ln>
        </p:spPr>
      </p:pic>
      <p:cxnSp>
        <p:nvCxnSpPr>
          <p:cNvPr id="775" name="Google Shape;775;p62"/>
          <p:cNvCxnSpPr/>
          <p:nvPr/>
        </p:nvCxnSpPr>
        <p:spPr>
          <a:xfrm flipH="1" rot="10800000">
            <a:off x="5381963" y="3005801"/>
            <a:ext cx="616500" cy="17700"/>
          </a:xfrm>
          <a:prstGeom prst="straightConnector1">
            <a:avLst/>
          </a:prstGeom>
          <a:noFill/>
          <a:ln cap="flat" cmpd="sng" w="28575">
            <a:solidFill>
              <a:srgbClr val="000000"/>
            </a:solidFill>
            <a:prstDash val="solid"/>
            <a:miter lim="400000"/>
            <a:headEnd len="sm" w="sm" type="none"/>
            <a:tailEnd len="med" w="med" type="triangle"/>
          </a:ln>
        </p:spPr>
      </p:cxnSp>
      <p:sp>
        <p:nvSpPr>
          <p:cNvPr id="776" name="Google Shape;776;p62"/>
          <p:cNvSpPr txBox="1"/>
          <p:nvPr/>
        </p:nvSpPr>
        <p:spPr>
          <a:xfrm>
            <a:off x="580920" y="2147487"/>
            <a:ext cx="924600" cy="2847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600"/>
              <a:buFont typeface="Helvetica Neue"/>
              <a:buNone/>
            </a:pPr>
            <a:r>
              <a:rPr i="1" lang="en-GB" sz="1600">
                <a:latin typeface="Helvetica Neue"/>
                <a:ea typeface="Helvetica Neue"/>
                <a:cs typeface="Helvetica Neue"/>
                <a:sym typeface="Helvetica Neue"/>
              </a:rPr>
              <a:t>Train</a:t>
            </a:r>
            <a:endParaRPr i="1" sz="500"/>
          </a:p>
        </p:txBody>
      </p:sp>
      <p:pic>
        <p:nvPicPr>
          <p:cNvPr id="777" name="Google Shape;777;p62"/>
          <p:cNvPicPr preferRelativeResize="0"/>
          <p:nvPr/>
        </p:nvPicPr>
        <p:blipFill>
          <a:blip r:embed="rId9">
            <a:alphaModFix/>
          </a:blip>
          <a:stretch>
            <a:fillRect/>
          </a:stretch>
        </p:blipFill>
        <p:spPr>
          <a:xfrm>
            <a:off x="5829800" y="1113625"/>
            <a:ext cx="3240476" cy="867379"/>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1" name="Shape 781"/>
        <p:cNvGrpSpPr/>
        <p:nvPr/>
      </p:nvGrpSpPr>
      <p:grpSpPr>
        <a:xfrm>
          <a:off x="0" y="0"/>
          <a:ext cx="0" cy="0"/>
          <a:chOff x="0" y="0"/>
          <a:chExt cx="0" cy="0"/>
        </a:xfrm>
      </p:grpSpPr>
      <p:sp>
        <p:nvSpPr>
          <p:cNvPr id="782" name="Google Shape;782;p63"/>
          <p:cNvSpPr txBox="1"/>
          <p:nvPr>
            <p:ph idx="1" type="body"/>
          </p:nvPr>
        </p:nvSpPr>
        <p:spPr>
          <a:xfrm>
            <a:off x="100475" y="1122125"/>
            <a:ext cx="4064700" cy="476100"/>
          </a:xfrm>
          <a:prstGeom prst="rect">
            <a:avLst/>
          </a:prstGeom>
          <a:noFill/>
          <a:ln>
            <a:noFill/>
          </a:ln>
        </p:spPr>
        <p:txBody>
          <a:bodyPr anchorCtr="0" anchor="t" bIns="17150" lIns="17150" spcFirstLastPara="1" rIns="17150" wrap="square" tIns="17150">
            <a:normAutofit fontScale="85000"/>
          </a:bodyPr>
          <a:lstStyle/>
          <a:p>
            <a:pPr indent="0" lvl="0" marL="0" rtl="0" algn="l">
              <a:lnSpc>
                <a:spcPct val="100000"/>
              </a:lnSpc>
              <a:spcBef>
                <a:spcPts val="0"/>
              </a:spcBef>
              <a:spcAft>
                <a:spcPts val="0"/>
              </a:spcAft>
              <a:buClr>
                <a:srgbClr val="000000"/>
              </a:buClr>
              <a:buSzPct val="100000"/>
              <a:buFont typeface="Helvetica Neue"/>
              <a:buNone/>
            </a:pPr>
            <a:r>
              <a:rPr b="1" lang="en-GB" sz="2100"/>
              <a:t>Prompt: (code, comments → tokens)</a:t>
            </a:r>
            <a:endParaRPr/>
          </a:p>
        </p:txBody>
      </p:sp>
      <p:pic>
        <p:nvPicPr>
          <p:cNvPr descr="Image" id="783" name="Google Shape;783;p63"/>
          <p:cNvPicPr preferRelativeResize="0"/>
          <p:nvPr/>
        </p:nvPicPr>
        <p:blipFill rotWithShape="1">
          <a:blip r:embed="rId3">
            <a:alphaModFix/>
          </a:blip>
          <a:srcRect b="0" l="0" r="0" t="0"/>
          <a:stretch/>
        </p:blipFill>
        <p:spPr>
          <a:xfrm>
            <a:off x="818751" y="2461072"/>
            <a:ext cx="2547938" cy="1228725"/>
          </a:xfrm>
          <a:prstGeom prst="rect">
            <a:avLst/>
          </a:prstGeom>
          <a:noFill/>
          <a:ln>
            <a:noFill/>
          </a:ln>
        </p:spPr>
      </p:pic>
      <p:sp>
        <p:nvSpPr>
          <p:cNvPr id="784" name="Google Shape;784;p63"/>
          <p:cNvSpPr/>
          <p:nvPr/>
        </p:nvSpPr>
        <p:spPr>
          <a:xfrm>
            <a:off x="371052" y="1568282"/>
            <a:ext cx="709500" cy="476100"/>
          </a:xfrm>
          <a:prstGeom prst="rect">
            <a:avLst/>
          </a:prstGeom>
          <a:noFill/>
          <a:ln cap="flat" cmpd="sng" w="12700">
            <a:solidFill>
              <a:srgbClr val="00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int</a:t>
            </a:r>
            <a:endParaRPr sz="500"/>
          </a:p>
        </p:txBody>
      </p:sp>
      <p:sp>
        <p:nvSpPr>
          <p:cNvPr id="785" name="Google Shape;785;p63"/>
          <p:cNvSpPr/>
          <p:nvPr/>
        </p:nvSpPr>
        <p:spPr>
          <a:xfrm>
            <a:off x="1082000" y="1568282"/>
            <a:ext cx="709500" cy="476100"/>
          </a:xfrm>
          <a:prstGeom prst="rect">
            <a:avLst/>
          </a:prstGeom>
          <a:noFill/>
          <a:ln cap="flat" cmpd="sng" w="12700">
            <a:solidFill>
              <a:srgbClr val="00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main</a:t>
            </a:r>
            <a:endParaRPr sz="500"/>
          </a:p>
        </p:txBody>
      </p:sp>
      <p:sp>
        <p:nvSpPr>
          <p:cNvPr id="786" name="Google Shape;786;p63"/>
          <p:cNvSpPr/>
          <p:nvPr/>
        </p:nvSpPr>
        <p:spPr>
          <a:xfrm>
            <a:off x="1794810" y="1568282"/>
            <a:ext cx="709500" cy="476100"/>
          </a:xfrm>
          <a:prstGeom prst="rect">
            <a:avLst/>
          </a:prstGeom>
          <a:noFill/>
          <a:ln cap="flat" cmpd="sng" w="12700">
            <a:solidFill>
              <a:srgbClr val="00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a:t>
            </a:r>
            <a:endParaRPr sz="500"/>
          </a:p>
        </p:txBody>
      </p:sp>
      <p:cxnSp>
        <p:nvCxnSpPr>
          <p:cNvPr id="787" name="Google Shape;787;p63"/>
          <p:cNvCxnSpPr/>
          <p:nvPr/>
        </p:nvCxnSpPr>
        <p:spPr>
          <a:xfrm>
            <a:off x="1629559" y="2103818"/>
            <a:ext cx="0" cy="350700"/>
          </a:xfrm>
          <a:prstGeom prst="straightConnector1">
            <a:avLst/>
          </a:prstGeom>
          <a:noFill/>
          <a:ln cap="flat" cmpd="sng" w="28575">
            <a:solidFill>
              <a:srgbClr val="000000"/>
            </a:solidFill>
            <a:prstDash val="solid"/>
            <a:miter lim="400000"/>
            <a:headEnd len="sm" w="sm" type="none"/>
            <a:tailEnd len="med" w="med" type="triangle"/>
          </a:ln>
        </p:spPr>
      </p:cxnSp>
      <p:sp>
        <p:nvSpPr>
          <p:cNvPr id="788" name="Google Shape;788;p63"/>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How do LLMs "generate"? (simplified)</a:t>
            </a:r>
            <a:endParaRPr/>
          </a:p>
        </p:txBody>
      </p:sp>
      <p:graphicFrame>
        <p:nvGraphicFramePr>
          <p:cNvPr id="789" name="Google Shape;789;p63"/>
          <p:cNvGraphicFramePr/>
          <p:nvPr/>
        </p:nvGraphicFramePr>
        <p:xfrm>
          <a:off x="6005503" y="1333004"/>
          <a:ext cx="3000000" cy="3000000"/>
        </p:xfrm>
        <a:graphic>
          <a:graphicData uri="http://schemas.openxmlformats.org/drawingml/2006/table">
            <a:tbl>
              <a:tblPr firstRow="1">
                <a:noFill/>
                <a:tableStyleId>{5C125019-3863-4424-B62F-E7AB17A91CB6}</a:tableStyleId>
              </a:tblPr>
              <a:tblGrid>
                <a:gridCol w="857800"/>
                <a:gridCol w="857800"/>
              </a:tblGrid>
              <a:tr h="441600">
                <a:tc>
                  <a:txBody>
                    <a:bodyPr/>
                    <a:lstStyle/>
                    <a:p>
                      <a:pPr indent="0" lvl="0" marL="0" marR="0" rtl="0" algn="ctr">
                        <a:lnSpc>
                          <a:spcPct val="100000"/>
                        </a:lnSpc>
                        <a:spcBef>
                          <a:spcPts val="0"/>
                        </a:spcBef>
                        <a:spcAft>
                          <a:spcPts val="0"/>
                        </a:spcAft>
                        <a:buClr>
                          <a:schemeClr val="dk1"/>
                        </a:buClr>
                        <a:buSzPts val="1200"/>
                        <a:buFont typeface="Helvetica Neue"/>
                        <a:buNone/>
                      </a:pPr>
                      <a:r>
                        <a:rPr b="1" lang="en-GB" sz="1200" u="none" cap="none" strike="noStrike"/>
                        <a:t>Token</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b="1" lang="en-GB" sz="1200" u="none" cap="none" strike="noStrike"/>
                        <a:t>Probability</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92%</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a:latin typeface="Courier"/>
                          <a:ea typeface="Courier"/>
                          <a:cs typeface="Courier"/>
                          <a:sym typeface="Courier"/>
                        </a:rPr>
                        <a:t>)</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6%</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a:latin typeface="Courier"/>
                          <a:ea typeface="Courier"/>
                          <a:cs typeface="Courier"/>
                          <a:sym typeface="Courier"/>
                        </a:rPr>
                        <a:t>argv</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1%</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a:latin typeface="Courier"/>
                          <a:ea typeface="Courier"/>
                          <a:cs typeface="Courier"/>
                          <a:sym typeface="Courier"/>
                        </a:rPr>
                        <a:t>*</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0.1%</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u="none" cap="none" strike="noStrike">
                          <a:latin typeface="Courier"/>
                          <a:ea typeface="Courier"/>
                          <a:cs typeface="Courier"/>
                          <a:sym typeface="Courier"/>
                        </a:rPr>
                        <a:t>{</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0.1%</a:t>
                      </a:r>
                      <a:endParaRPr sz="500"/>
                    </a:p>
                  </a:txBody>
                  <a:tcPr marT="19050" marB="19050" marR="19050" marL="19050" anchor="ctr"/>
                </a:tc>
              </a:tr>
              <a:tr h="441600">
                <a:tc>
                  <a:txBody>
                    <a:bodyPr/>
                    <a:lstStyle/>
                    <a:p>
                      <a:pPr indent="0" lvl="0" marL="0" marR="0" rtl="0" algn="ctr">
                        <a:lnSpc>
                          <a:spcPct val="100000"/>
                        </a:lnSpc>
                        <a:spcBef>
                          <a:spcPts val="0"/>
                        </a:spcBef>
                        <a:spcAft>
                          <a:spcPts val="0"/>
                        </a:spcAft>
                        <a:buClr>
                          <a:schemeClr val="dk1"/>
                        </a:buClr>
                        <a:buSzPts val="1200"/>
                        <a:buFont typeface="Courier"/>
                        <a:buNone/>
                      </a:pPr>
                      <a:r>
                        <a:rPr lang="en-GB" sz="1200" u="none" cap="none" strike="noStrike">
                          <a:latin typeface="Courier"/>
                          <a:ea typeface="Courier"/>
                          <a:cs typeface="Courier"/>
                          <a:sym typeface="Courier"/>
                        </a:rPr>
                        <a:t>\n</a:t>
                      </a:r>
                      <a:endParaRPr sz="500"/>
                    </a:p>
                  </a:txBody>
                  <a:tcPr marT="19050" marB="19050" marR="19050" marL="19050"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GB" sz="1200" u="none" cap="none" strike="noStrike"/>
                        <a:t>0.04%</a:t>
                      </a:r>
                      <a:endParaRPr sz="500"/>
                    </a:p>
                  </a:txBody>
                  <a:tcPr marT="19050" marB="19050" marR="19050" marL="19050" anchor="ctr"/>
                </a:tc>
              </a:tr>
            </a:tbl>
          </a:graphicData>
        </a:graphic>
      </p:graphicFrame>
      <p:cxnSp>
        <p:nvCxnSpPr>
          <p:cNvPr id="790" name="Google Shape;790;p63"/>
          <p:cNvCxnSpPr/>
          <p:nvPr/>
        </p:nvCxnSpPr>
        <p:spPr>
          <a:xfrm flipH="1" rot="10800000">
            <a:off x="3466679" y="1989510"/>
            <a:ext cx="2491800" cy="834000"/>
          </a:xfrm>
          <a:prstGeom prst="straightConnector1">
            <a:avLst/>
          </a:prstGeom>
          <a:noFill/>
          <a:ln cap="flat" cmpd="sng" w="25400">
            <a:solidFill>
              <a:srgbClr val="000000"/>
            </a:solidFill>
            <a:prstDash val="solid"/>
            <a:miter lim="400000"/>
            <a:headEnd len="sm" w="sm" type="none"/>
            <a:tailEnd len="med" w="med" type="triangle"/>
          </a:ln>
        </p:spPr>
      </p:cxnSp>
      <p:cxnSp>
        <p:nvCxnSpPr>
          <p:cNvPr id="791" name="Google Shape;791;p63"/>
          <p:cNvCxnSpPr/>
          <p:nvPr/>
        </p:nvCxnSpPr>
        <p:spPr>
          <a:xfrm flipH="1" rot="10800000">
            <a:off x="3508536" y="2449788"/>
            <a:ext cx="2436300" cy="479700"/>
          </a:xfrm>
          <a:prstGeom prst="straightConnector1">
            <a:avLst/>
          </a:prstGeom>
          <a:noFill/>
          <a:ln cap="flat" cmpd="sng" w="25400">
            <a:solidFill>
              <a:srgbClr val="000000"/>
            </a:solidFill>
            <a:prstDash val="solid"/>
            <a:miter lim="400000"/>
            <a:headEnd len="sm" w="sm" type="none"/>
            <a:tailEnd len="med" w="med" type="triangle"/>
          </a:ln>
        </p:spPr>
      </p:cxnSp>
      <p:cxnSp>
        <p:nvCxnSpPr>
          <p:cNvPr id="792" name="Google Shape;792;p63"/>
          <p:cNvCxnSpPr/>
          <p:nvPr/>
        </p:nvCxnSpPr>
        <p:spPr>
          <a:xfrm flipH="1" rot="10800000">
            <a:off x="3546420" y="2901912"/>
            <a:ext cx="2394000" cy="127200"/>
          </a:xfrm>
          <a:prstGeom prst="straightConnector1">
            <a:avLst/>
          </a:prstGeom>
          <a:noFill/>
          <a:ln cap="flat" cmpd="sng" w="25400">
            <a:solidFill>
              <a:srgbClr val="000000"/>
            </a:solidFill>
            <a:prstDash val="solid"/>
            <a:miter lim="400000"/>
            <a:headEnd len="sm" w="sm" type="none"/>
            <a:tailEnd len="med" w="med" type="triangle"/>
          </a:ln>
        </p:spPr>
      </p:cxnSp>
      <p:cxnSp>
        <p:nvCxnSpPr>
          <p:cNvPr id="793" name="Google Shape;793;p63"/>
          <p:cNvCxnSpPr/>
          <p:nvPr/>
        </p:nvCxnSpPr>
        <p:spPr>
          <a:xfrm>
            <a:off x="3556220" y="3120701"/>
            <a:ext cx="2382900" cy="200400"/>
          </a:xfrm>
          <a:prstGeom prst="straightConnector1">
            <a:avLst/>
          </a:prstGeom>
          <a:noFill/>
          <a:ln cap="flat" cmpd="sng" w="25400">
            <a:solidFill>
              <a:srgbClr val="000000"/>
            </a:solidFill>
            <a:prstDash val="solid"/>
            <a:miter lim="400000"/>
            <a:headEnd len="sm" w="sm" type="none"/>
            <a:tailEnd len="med" w="med" type="triangle"/>
          </a:ln>
        </p:spPr>
      </p:cxnSp>
      <p:cxnSp>
        <p:nvCxnSpPr>
          <p:cNvPr id="794" name="Google Shape;794;p63"/>
          <p:cNvCxnSpPr/>
          <p:nvPr/>
        </p:nvCxnSpPr>
        <p:spPr>
          <a:xfrm>
            <a:off x="3530125" y="3233723"/>
            <a:ext cx="2414400" cy="518100"/>
          </a:xfrm>
          <a:prstGeom prst="straightConnector1">
            <a:avLst/>
          </a:prstGeom>
          <a:noFill/>
          <a:ln cap="flat" cmpd="sng" w="25400">
            <a:solidFill>
              <a:srgbClr val="000000"/>
            </a:solidFill>
            <a:prstDash val="solid"/>
            <a:miter lim="400000"/>
            <a:headEnd len="sm" w="sm" type="none"/>
            <a:tailEnd len="med" w="med" type="triangle"/>
          </a:ln>
        </p:spPr>
      </p:cxnSp>
      <p:cxnSp>
        <p:nvCxnSpPr>
          <p:cNvPr id="795" name="Google Shape;795;p63"/>
          <p:cNvCxnSpPr/>
          <p:nvPr/>
        </p:nvCxnSpPr>
        <p:spPr>
          <a:xfrm>
            <a:off x="3477471" y="3350355"/>
            <a:ext cx="2472000" cy="869100"/>
          </a:xfrm>
          <a:prstGeom prst="straightConnector1">
            <a:avLst/>
          </a:prstGeom>
          <a:noFill/>
          <a:ln cap="flat" cmpd="sng" w="25400">
            <a:solidFill>
              <a:srgbClr val="000000"/>
            </a:solidFill>
            <a:prstDash val="solid"/>
            <a:miter lim="400000"/>
            <a:headEnd len="sm" w="sm" type="none"/>
            <a:tailEnd len="med" w="med" type="triangle"/>
          </a:ln>
        </p:spPr>
      </p:cxnSp>
      <p:sp>
        <p:nvSpPr>
          <p:cNvPr id="796" name="Google Shape;796;p63"/>
          <p:cNvSpPr/>
          <p:nvPr/>
        </p:nvSpPr>
        <p:spPr>
          <a:xfrm>
            <a:off x="6089740" y="1750088"/>
            <a:ext cx="709500" cy="476100"/>
          </a:xfrm>
          <a:prstGeom prst="rect">
            <a:avLst/>
          </a:prstGeom>
          <a:noFill/>
          <a:ln cap="flat" cmpd="sng" w="38100">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argc</a:t>
            </a:r>
            <a:endParaRPr sz="500"/>
          </a:p>
        </p:txBody>
      </p:sp>
      <p:sp>
        <p:nvSpPr>
          <p:cNvPr id="797" name="Google Shape;797;p63"/>
          <p:cNvSpPr txBox="1"/>
          <p:nvPr>
            <p:ph idx="1" type="body"/>
          </p:nvPr>
        </p:nvSpPr>
        <p:spPr>
          <a:xfrm>
            <a:off x="5430950" y="856900"/>
            <a:ext cx="3542700" cy="4761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000000"/>
              </a:buClr>
              <a:buSzPts val="2100"/>
              <a:buFont typeface="Helvetica Neue"/>
              <a:buNone/>
            </a:pPr>
            <a:r>
              <a:rPr b="1" lang="en-GB" sz="2100"/>
              <a:t>Suggestions:</a:t>
            </a:r>
            <a:endParaRPr/>
          </a:p>
        </p:txBody>
      </p:sp>
      <p:sp>
        <p:nvSpPr>
          <p:cNvPr id="798" name="Google Shape;798;p63"/>
          <p:cNvSpPr/>
          <p:nvPr/>
        </p:nvSpPr>
        <p:spPr>
          <a:xfrm>
            <a:off x="2507610" y="1568282"/>
            <a:ext cx="709500" cy="476100"/>
          </a:xfrm>
          <a:prstGeom prst="rect">
            <a:avLst/>
          </a:prstGeom>
          <a:noFill/>
          <a:ln cap="flat" cmpd="sng" w="12700">
            <a:solidFill>
              <a:srgbClr val="00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Courier"/>
              <a:buNone/>
            </a:pPr>
            <a:r>
              <a:rPr lang="en-GB" sz="1200">
                <a:latin typeface="Courier"/>
                <a:ea typeface="Courier"/>
                <a:cs typeface="Courier"/>
                <a:sym typeface="Courier"/>
              </a:rPr>
              <a:t>int</a:t>
            </a:r>
            <a:endParaRPr sz="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2" name="Shape 802"/>
        <p:cNvGrpSpPr/>
        <p:nvPr/>
      </p:nvGrpSpPr>
      <p:grpSpPr>
        <a:xfrm>
          <a:off x="0" y="0"/>
          <a:ext cx="0" cy="0"/>
          <a:chOff x="0" y="0"/>
          <a:chExt cx="0" cy="0"/>
        </a:xfrm>
      </p:grpSpPr>
      <p:sp>
        <p:nvSpPr>
          <p:cNvPr id="803" name="Google Shape;803;p64"/>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04" name="Google Shape;804;p6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Generating Hardware with LLMs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07" name="Google Shape;107;p18"/>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108" name="Google Shape;108;p18"/>
          <p:cNvCxnSpPr>
            <a:stCxn id="109" idx="2"/>
          </p:cNvCxnSpPr>
          <p:nvPr/>
        </p:nvCxnSpPr>
        <p:spPr>
          <a:xfrm>
            <a:off x="1560421" y="2255150"/>
            <a:ext cx="47700" cy="323400"/>
          </a:xfrm>
          <a:prstGeom prst="straightConnector1">
            <a:avLst/>
          </a:prstGeom>
          <a:noFill/>
          <a:ln cap="flat" cmpd="sng" w="9525">
            <a:solidFill>
              <a:schemeClr val="dk2"/>
            </a:solidFill>
            <a:prstDash val="solid"/>
            <a:round/>
            <a:headEnd len="med" w="med" type="none"/>
            <a:tailEnd len="med" w="med" type="triangle"/>
          </a:ln>
        </p:spPr>
      </p:cxnSp>
      <p:sp>
        <p:nvSpPr>
          <p:cNvPr id="110" name="Google Shape;110;p18"/>
          <p:cNvSpPr/>
          <p:nvPr/>
        </p:nvSpPr>
        <p:spPr>
          <a:xfrm>
            <a:off x="161766" y="2992525"/>
            <a:ext cx="168886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2017 - Attention is All You Need</a:t>
            </a:r>
            <a:endParaRPr>
              <a:solidFill>
                <a:schemeClr val="lt1"/>
              </a:solidFill>
            </a:endParaRPr>
          </a:p>
        </p:txBody>
      </p:sp>
      <p:cxnSp>
        <p:nvCxnSpPr>
          <p:cNvPr id="111" name="Google Shape;111;p18"/>
          <p:cNvCxnSpPr>
            <a:stCxn id="110" idx="0"/>
          </p:cNvCxnSpPr>
          <p:nvPr/>
        </p:nvCxnSpPr>
        <p:spPr>
          <a:xfrm rot="10800000">
            <a:off x="604196" y="2583325"/>
            <a:ext cx="402000" cy="409200"/>
          </a:xfrm>
          <a:prstGeom prst="straightConnector1">
            <a:avLst/>
          </a:prstGeom>
          <a:noFill/>
          <a:ln cap="flat" cmpd="sng" w="9525">
            <a:solidFill>
              <a:schemeClr val="dk2"/>
            </a:solidFill>
            <a:prstDash val="solid"/>
            <a:round/>
            <a:headEnd len="med" w="med" type="none"/>
            <a:tailEnd len="med" w="med" type="triangle"/>
          </a:ln>
        </p:spPr>
      </p:cxnSp>
      <p:grpSp>
        <p:nvGrpSpPr>
          <p:cNvPr id="112" name="Google Shape;112;p18"/>
          <p:cNvGrpSpPr/>
          <p:nvPr/>
        </p:nvGrpSpPr>
        <p:grpSpPr>
          <a:xfrm>
            <a:off x="715991" y="903950"/>
            <a:ext cx="1688860" cy="1351200"/>
            <a:chOff x="532850" y="2759400"/>
            <a:chExt cx="2416800" cy="1351200"/>
          </a:xfrm>
        </p:grpSpPr>
        <p:sp>
          <p:nvSpPr>
            <p:cNvPr id="109" name="Google Shape;109;p18"/>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148200" lvl="0" marL="72000" rtl="0" algn="l">
                <a:spcBef>
                  <a:spcPts val="0"/>
                </a:spcBef>
                <a:spcAft>
                  <a:spcPts val="0"/>
                </a:spcAft>
                <a:buSzPts val="1200"/>
                <a:buChar char="-"/>
              </a:pPr>
              <a:r>
                <a:rPr lang="en-GB" sz="1200">
                  <a:solidFill>
                    <a:schemeClr val="dk1"/>
                  </a:solidFill>
                </a:rPr>
                <a:t>OpenAI’s first GPT model</a:t>
              </a:r>
              <a:endParaRPr sz="1200">
                <a:solidFill>
                  <a:schemeClr val="dk1"/>
                </a:solidFill>
              </a:endParaRPr>
            </a:p>
            <a:p>
              <a:pPr indent="-148200" lvl="0" marL="72000" rtl="0" algn="l">
                <a:spcBef>
                  <a:spcPts val="0"/>
                </a:spcBef>
                <a:spcAft>
                  <a:spcPts val="0"/>
                </a:spcAft>
                <a:buClr>
                  <a:schemeClr val="dk1"/>
                </a:buClr>
                <a:buSzPts val="1200"/>
                <a:buChar char="-"/>
              </a:pPr>
              <a:r>
                <a:rPr lang="en-GB" sz="1200">
                  <a:solidFill>
                    <a:schemeClr val="dk1"/>
                  </a:solidFill>
                </a:rPr>
                <a:t>Finetuned for basic NLP</a:t>
              </a:r>
              <a:endParaRPr sz="1200">
                <a:solidFill>
                  <a:schemeClr val="dk1"/>
                </a:solidFill>
              </a:endParaRPr>
            </a:p>
          </p:txBody>
        </p:sp>
        <p:sp>
          <p:nvSpPr>
            <p:cNvPr id="113" name="Google Shape;113;p18"/>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GPT-1</a:t>
              </a:r>
              <a:endParaRPr>
                <a:solidFill>
                  <a:schemeClr val="lt1"/>
                </a:solidFill>
              </a:endParaRPr>
            </a:p>
          </p:txBody>
        </p:sp>
      </p:grpSp>
      <p:cxnSp>
        <p:nvCxnSpPr>
          <p:cNvPr id="114" name="Google Shape;114;p18"/>
          <p:cNvCxnSpPr/>
          <p:nvPr/>
        </p:nvCxnSpPr>
        <p:spPr>
          <a:xfrm flipH="1" rot="10800000">
            <a:off x="102300" y="2564248"/>
            <a:ext cx="8742000" cy="2700"/>
          </a:xfrm>
          <a:prstGeom prst="straightConnector1">
            <a:avLst/>
          </a:prstGeom>
          <a:noFill/>
          <a:ln cap="flat" cmpd="sng" w="28575">
            <a:solidFill>
              <a:srgbClr val="57068C"/>
            </a:solidFill>
            <a:prstDash val="solid"/>
            <a:round/>
            <a:headEnd len="med" w="med" type="triangle"/>
            <a:tailEnd len="med" w="med" type="none"/>
          </a:ln>
        </p:spPr>
      </p:cxnSp>
      <p:sp>
        <p:nvSpPr>
          <p:cNvPr id="115" name="Google Shape;115;p18"/>
          <p:cNvSpPr txBox="1"/>
          <p:nvPr/>
        </p:nvSpPr>
        <p:spPr>
          <a:xfrm>
            <a:off x="8782450" y="2260800"/>
            <a:ext cx="4470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1" name="Google Shape;121;p19"/>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122" name="Google Shape;122;p19"/>
          <p:cNvCxnSpPr/>
          <p:nvPr/>
        </p:nvCxnSpPr>
        <p:spPr>
          <a:xfrm flipH="1" rot="10800000">
            <a:off x="102300" y="2564248"/>
            <a:ext cx="8742000" cy="2700"/>
          </a:xfrm>
          <a:prstGeom prst="straightConnector1">
            <a:avLst/>
          </a:prstGeom>
          <a:noFill/>
          <a:ln cap="flat" cmpd="sng" w="28575">
            <a:solidFill>
              <a:srgbClr val="57068C"/>
            </a:solidFill>
            <a:prstDash val="solid"/>
            <a:round/>
            <a:headEnd len="med" w="med" type="triangle"/>
            <a:tailEnd len="med" w="med" type="none"/>
          </a:ln>
        </p:spPr>
      </p:cxnSp>
      <p:sp>
        <p:nvSpPr>
          <p:cNvPr id="123" name="Google Shape;123;p19"/>
          <p:cNvSpPr txBox="1"/>
          <p:nvPr/>
        </p:nvSpPr>
        <p:spPr>
          <a:xfrm>
            <a:off x="8782450" y="2260800"/>
            <a:ext cx="4470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cxnSp>
        <p:nvCxnSpPr>
          <p:cNvPr id="124" name="Google Shape;124;p19"/>
          <p:cNvCxnSpPr>
            <a:stCxn id="125" idx="0"/>
          </p:cNvCxnSpPr>
          <p:nvPr/>
        </p:nvCxnSpPr>
        <p:spPr>
          <a:xfrm rot="10800000">
            <a:off x="2593046" y="2559625"/>
            <a:ext cx="175800" cy="4329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19"/>
          <p:cNvCxnSpPr>
            <a:stCxn id="127" idx="2"/>
          </p:cNvCxnSpPr>
          <p:nvPr/>
        </p:nvCxnSpPr>
        <p:spPr>
          <a:xfrm>
            <a:off x="1560421" y="2255150"/>
            <a:ext cx="47700" cy="323400"/>
          </a:xfrm>
          <a:prstGeom prst="straightConnector1">
            <a:avLst/>
          </a:prstGeom>
          <a:noFill/>
          <a:ln cap="flat" cmpd="sng" w="9525">
            <a:solidFill>
              <a:schemeClr val="dk2"/>
            </a:solidFill>
            <a:prstDash val="solid"/>
            <a:round/>
            <a:headEnd len="med" w="med" type="none"/>
            <a:tailEnd len="med" w="med" type="triangle"/>
          </a:ln>
        </p:spPr>
      </p:cxnSp>
      <p:sp>
        <p:nvSpPr>
          <p:cNvPr id="128" name="Google Shape;128;p19"/>
          <p:cNvSpPr/>
          <p:nvPr/>
        </p:nvSpPr>
        <p:spPr>
          <a:xfrm>
            <a:off x="715991" y="18183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GPT-1</a:t>
            </a:r>
            <a:endParaRPr>
              <a:solidFill>
                <a:schemeClr val="lt1"/>
              </a:solidFill>
            </a:endParaRPr>
          </a:p>
        </p:txBody>
      </p:sp>
      <p:grpSp>
        <p:nvGrpSpPr>
          <p:cNvPr id="129" name="Google Shape;129;p19"/>
          <p:cNvGrpSpPr/>
          <p:nvPr/>
        </p:nvGrpSpPr>
        <p:grpSpPr>
          <a:xfrm>
            <a:off x="1924416" y="2992525"/>
            <a:ext cx="1688860" cy="1351200"/>
            <a:chOff x="532850" y="2759400"/>
            <a:chExt cx="2416800" cy="1351200"/>
          </a:xfrm>
        </p:grpSpPr>
        <p:sp>
          <p:nvSpPr>
            <p:cNvPr id="130" name="Google Shape;130;p19"/>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148200" lvl="0" marL="72000" rtl="0" algn="l">
                <a:spcBef>
                  <a:spcPts val="0"/>
                </a:spcBef>
                <a:spcAft>
                  <a:spcPts val="0"/>
                </a:spcAft>
                <a:buSzPts val="1200"/>
                <a:buChar char="-"/>
              </a:pPr>
              <a:r>
                <a:rPr lang="en-GB" sz="1200">
                  <a:solidFill>
                    <a:schemeClr val="dk1"/>
                  </a:solidFill>
                </a:rPr>
                <a:t>10x larger than GPT-1</a:t>
              </a:r>
              <a:endParaRPr sz="1200">
                <a:solidFill>
                  <a:schemeClr val="dk1"/>
                </a:solidFill>
              </a:endParaRPr>
            </a:p>
            <a:p>
              <a:pPr indent="-148200" lvl="0" marL="72000" rtl="0" algn="l">
                <a:spcBef>
                  <a:spcPts val="0"/>
                </a:spcBef>
                <a:spcAft>
                  <a:spcPts val="0"/>
                </a:spcAft>
                <a:buClr>
                  <a:schemeClr val="dk1"/>
                </a:buClr>
                <a:buSzPts val="1200"/>
                <a:buChar char="-"/>
              </a:pPr>
              <a:r>
                <a:rPr lang="en-GB" sz="1200">
                  <a:solidFill>
                    <a:schemeClr val="dk1"/>
                  </a:solidFill>
                </a:rPr>
                <a:t>Trained on “high-quality” websites</a:t>
              </a:r>
              <a:endParaRPr sz="1200">
                <a:solidFill>
                  <a:schemeClr val="dk1"/>
                </a:solidFill>
              </a:endParaRPr>
            </a:p>
          </p:txBody>
        </p:sp>
        <p:sp>
          <p:nvSpPr>
            <p:cNvPr id="125" name="Google Shape;125;p19"/>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GPT-2</a:t>
              </a:r>
              <a:endParaRPr>
                <a:solidFill>
                  <a:schemeClr val="lt1"/>
                </a:solidFill>
              </a:endParaRPr>
            </a:p>
          </p:txBody>
        </p:sp>
      </p:grpSp>
      <p:sp>
        <p:nvSpPr>
          <p:cNvPr id="131" name="Google Shape;131;p19"/>
          <p:cNvSpPr/>
          <p:nvPr/>
        </p:nvSpPr>
        <p:spPr>
          <a:xfrm>
            <a:off x="161766" y="2992525"/>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2017 - Attention is All You Need</a:t>
            </a:r>
            <a:endParaRPr>
              <a:solidFill>
                <a:schemeClr val="lt1"/>
              </a:solidFill>
            </a:endParaRPr>
          </a:p>
        </p:txBody>
      </p:sp>
      <p:cxnSp>
        <p:nvCxnSpPr>
          <p:cNvPr id="132" name="Google Shape;132;p19"/>
          <p:cNvCxnSpPr>
            <a:stCxn id="131" idx="0"/>
          </p:cNvCxnSpPr>
          <p:nvPr/>
        </p:nvCxnSpPr>
        <p:spPr>
          <a:xfrm rot="10800000">
            <a:off x="604266" y="2583325"/>
            <a:ext cx="402000" cy="409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8" name="Google Shape;138;p20"/>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139" name="Google Shape;139;p20"/>
          <p:cNvCxnSpPr>
            <a:stCxn id="140" idx="0"/>
          </p:cNvCxnSpPr>
          <p:nvPr/>
        </p:nvCxnSpPr>
        <p:spPr>
          <a:xfrm rot="10800000">
            <a:off x="2593046" y="2559625"/>
            <a:ext cx="175800" cy="432900"/>
          </a:xfrm>
          <a:prstGeom prst="straightConnector1">
            <a:avLst/>
          </a:prstGeom>
          <a:noFill/>
          <a:ln cap="flat" cmpd="sng" w="9525">
            <a:solidFill>
              <a:schemeClr val="dk2"/>
            </a:solidFill>
            <a:prstDash val="solid"/>
            <a:round/>
            <a:headEnd len="med" w="med" type="none"/>
            <a:tailEnd len="med" w="med" type="triangle"/>
          </a:ln>
        </p:spPr>
      </p:cxnSp>
      <p:cxnSp>
        <p:nvCxnSpPr>
          <p:cNvPr id="141" name="Google Shape;141;p20"/>
          <p:cNvCxnSpPr/>
          <p:nvPr/>
        </p:nvCxnSpPr>
        <p:spPr>
          <a:xfrm>
            <a:off x="1560421" y="2255150"/>
            <a:ext cx="47700" cy="323400"/>
          </a:xfrm>
          <a:prstGeom prst="straightConnector1">
            <a:avLst/>
          </a:prstGeom>
          <a:noFill/>
          <a:ln cap="flat" cmpd="sng" w="9525">
            <a:solidFill>
              <a:schemeClr val="dk2"/>
            </a:solidFill>
            <a:prstDash val="solid"/>
            <a:round/>
            <a:headEnd len="med" w="med" type="none"/>
            <a:tailEnd len="med" w="med" type="triangle"/>
          </a:ln>
        </p:spPr>
      </p:cxnSp>
      <p:sp>
        <p:nvSpPr>
          <p:cNvPr id="142" name="Google Shape;142;p20"/>
          <p:cNvSpPr/>
          <p:nvPr/>
        </p:nvSpPr>
        <p:spPr>
          <a:xfrm>
            <a:off x="715991" y="18183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GPT-1</a:t>
            </a:r>
            <a:endParaRPr>
              <a:solidFill>
                <a:schemeClr val="lt1"/>
              </a:solidFill>
            </a:endParaRPr>
          </a:p>
        </p:txBody>
      </p:sp>
      <p:sp>
        <p:nvSpPr>
          <p:cNvPr id="140" name="Google Shape;140;p20"/>
          <p:cNvSpPr/>
          <p:nvPr/>
        </p:nvSpPr>
        <p:spPr>
          <a:xfrm>
            <a:off x="1924416" y="2992525"/>
            <a:ext cx="168886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GPT-2</a:t>
            </a:r>
            <a:endParaRPr>
              <a:solidFill>
                <a:schemeClr val="lt1"/>
              </a:solidFill>
            </a:endParaRPr>
          </a:p>
        </p:txBody>
      </p:sp>
      <p:sp>
        <p:nvSpPr>
          <p:cNvPr id="143" name="Google Shape;143;p20"/>
          <p:cNvSpPr/>
          <p:nvPr/>
        </p:nvSpPr>
        <p:spPr>
          <a:xfrm>
            <a:off x="161766" y="2992525"/>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2017 - Attention is All You Need</a:t>
            </a:r>
            <a:endParaRPr>
              <a:solidFill>
                <a:schemeClr val="lt1"/>
              </a:solidFill>
            </a:endParaRPr>
          </a:p>
        </p:txBody>
      </p:sp>
      <p:cxnSp>
        <p:nvCxnSpPr>
          <p:cNvPr id="144" name="Google Shape;144;p20"/>
          <p:cNvCxnSpPr>
            <a:stCxn id="143" idx="0"/>
          </p:cNvCxnSpPr>
          <p:nvPr/>
        </p:nvCxnSpPr>
        <p:spPr>
          <a:xfrm rot="10800000">
            <a:off x="604266" y="2583325"/>
            <a:ext cx="402000" cy="409200"/>
          </a:xfrm>
          <a:prstGeom prst="straightConnector1">
            <a:avLst/>
          </a:prstGeom>
          <a:noFill/>
          <a:ln cap="flat" cmpd="sng" w="9525">
            <a:solidFill>
              <a:schemeClr val="dk2"/>
            </a:solidFill>
            <a:prstDash val="solid"/>
            <a:round/>
            <a:headEnd len="med" w="med" type="none"/>
            <a:tailEnd len="med" w="med" type="triangle"/>
          </a:ln>
        </p:spPr>
      </p:cxnSp>
      <p:grpSp>
        <p:nvGrpSpPr>
          <p:cNvPr id="145" name="Google Shape;145;p20"/>
          <p:cNvGrpSpPr/>
          <p:nvPr/>
        </p:nvGrpSpPr>
        <p:grpSpPr>
          <a:xfrm>
            <a:off x="2804891" y="906950"/>
            <a:ext cx="1688860" cy="1351200"/>
            <a:chOff x="532850" y="2759400"/>
            <a:chExt cx="2416800" cy="1351200"/>
          </a:xfrm>
        </p:grpSpPr>
        <p:sp>
          <p:nvSpPr>
            <p:cNvPr id="146" name="Google Shape;146;p20"/>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148200" lvl="0" marL="72000" rtl="0" algn="l">
                <a:spcBef>
                  <a:spcPts val="0"/>
                </a:spcBef>
                <a:spcAft>
                  <a:spcPts val="0"/>
                </a:spcAft>
                <a:buSzPts val="1200"/>
                <a:buChar char="-"/>
              </a:pPr>
              <a:r>
                <a:rPr lang="en-GB" sz="1200">
                  <a:solidFill>
                    <a:schemeClr val="dk1"/>
                  </a:solidFill>
                </a:rPr>
                <a:t>First work aimed specifically at generating hardware</a:t>
              </a:r>
              <a:endParaRPr sz="1200">
                <a:solidFill>
                  <a:schemeClr val="dk1"/>
                </a:solidFill>
              </a:endParaRPr>
            </a:p>
            <a:p>
              <a:pPr indent="-148200" lvl="0" marL="72000" rtl="0" algn="l">
                <a:spcBef>
                  <a:spcPts val="0"/>
                </a:spcBef>
                <a:spcAft>
                  <a:spcPts val="0"/>
                </a:spcAft>
                <a:buClr>
                  <a:schemeClr val="dk1"/>
                </a:buClr>
                <a:buSzPts val="1200"/>
                <a:buChar char="-"/>
              </a:pPr>
              <a:r>
                <a:rPr lang="en-GB" sz="1200">
                  <a:solidFill>
                    <a:schemeClr val="dk1"/>
                  </a:solidFill>
                </a:rPr>
                <a:t>Finetuned GPT-2</a:t>
              </a:r>
              <a:endParaRPr sz="1200">
                <a:solidFill>
                  <a:schemeClr val="dk1"/>
                </a:solidFill>
              </a:endParaRPr>
            </a:p>
          </p:txBody>
        </p:sp>
        <p:sp>
          <p:nvSpPr>
            <p:cNvPr id="147" name="Google Shape;147;p20"/>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2020 - DAVE</a:t>
              </a:r>
              <a:endParaRPr>
                <a:solidFill>
                  <a:schemeClr val="lt1"/>
                </a:solidFill>
              </a:endParaRPr>
            </a:p>
          </p:txBody>
        </p:sp>
      </p:grpSp>
      <p:cxnSp>
        <p:nvCxnSpPr>
          <p:cNvPr id="148" name="Google Shape;148;p20"/>
          <p:cNvCxnSpPr>
            <a:stCxn id="146" idx="2"/>
          </p:cNvCxnSpPr>
          <p:nvPr/>
        </p:nvCxnSpPr>
        <p:spPr>
          <a:xfrm flipH="1">
            <a:off x="3521821" y="2258150"/>
            <a:ext cx="127500" cy="29370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20"/>
          <p:cNvCxnSpPr/>
          <p:nvPr/>
        </p:nvCxnSpPr>
        <p:spPr>
          <a:xfrm flipH="1" rot="10800000">
            <a:off x="102300" y="2564248"/>
            <a:ext cx="8742000" cy="2700"/>
          </a:xfrm>
          <a:prstGeom prst="straightConnector1">
            <a:avLst/>
          </a:prstGeom>
          <a:noFill/>
          <a:ln cap="flat" cmpd="sng" w="28575">
            <a:solidFill>
              <a:srgbClr val="57068C"/>
            </a:solidFill>
            <a:prstDash val="solid"/>
            <a:round/>
            <a:headEnd len="med" w="med" type="triangle"/>
            <a:tailEnd len="med" w="med" type="none"/>
          </a:ln>
        </p:spPr>
      </p:cxnSp>
      <p:sp>
        <p:nvSpPr>
          <p:cNvPr id="150" name="Google Shape;150;p20"/>
          <p:cNvSpPr txBox="1"/>
          <p:nvPr/>
        </p:nvSpPr>
        <p:spPr>
          <a:xfrm>
            <a:off x="8782450" y="2260800"/>
            <a:ext cx="4470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sp>
        <p:nvSpPr>
          <p:cNvPr id="151" name="Google Shape;151;p20"/>
          <p:cNvSpPr txBox="1"/>
          <p:nvPr/>
        </p:nvSpPr>
        <p:spPr>
          <a:xfrm>
            <a:off x="1708200" y="4463250"/>
            <a:ext cx="57276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highlight>
                  <a:srgbClr val="FFFFFF"/>
                </a:highlight>
                <a:latin typeface="Calibri"/>
                <a:ea typeface="Calibri"/>
                <a:cs typeface="Calibri"/>
                <a:sym typeface="Calibri"/>
              </a:rPr>
              <a:t>H. Pearce, B. Tan, and R. Karri, ‘DAVE: Deriving Automatically Verilog from English’, in Proceedings of the 2020 ACM/IEEE Workshop on Machine Learning for CAD, 2020, pp. 27–32.</a:t>
            </a:r>
            <a:endParaRPr sz="8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idx="12" type="sldNum"/>
          </p:nvPr>
        </p:nvSpPr>
        <p:spPr>
          <a:xfrm>
            <a:off x="8595300" y="4879200"/>
            <a:ext cx="548700" cy="2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7" name="Google Shape;157;p21"/>
          <p:cNvSpPr txBox="1"/>
          <p:nvPr>
            <p:ph type="title"/>
          </p:nvPr>
        </p:nvSpPr>
        <p:spPr>
          <a:xfrm>
            <a:off x="311700" y="0"/>
            <a:ext cx="8520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LLMs for Hardware Design Timeline</a:t>
            </a:r>
            <a:endParaRPr/>
          </a:p>
        </p:txBody>
      </p:sp>
      <p:cxnSp>
        <p:nvCxnSpPr>
          <p:cNvPr id="158" name="Google Shape;158;p21"/>
          <p:cNvCxnSpPr>
            <a:stCxn id="159" idx="0"/>
          </p:cNvCxnSpPr>
          <p:nvPr/>
        </p:nvCxnSpPr>
        <p:spPr>
          <a:xfrm rot="10800000">
            <a:off x="2593116" y="2559625"/>
            <a:ext cx="175800" cy="43290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21"/>
          <p:cNvCxnSpPr/>
          <p:nvPr/>
        </p:nvCxnSpPr>
        <p:spPr>
          <a:xfrm>
            <a:off x="1560421" y="2255150"/>
            <a:ext cx="47700" cy="323400"/>
          </a:xfrm>
          <a:prstGeom prst="straightConnector1">
            <a:avLst/>
          </a:prstGeom>
          <a:noFill/>
          <a:ln cap="flat" cmpd="sng" w="9525">
            <a:solidFill>
              <a:schemeClr val="dk2"/>
            </a:solidFill>
            <a:prstDash val="solid"/>
            <a:round/>
            <a:headEnd len="med" w="med" type="none"/>
            <a:tailEnd len="med" w="med" type="triangle"/>
          </a:ln>
        </p:spPr>
      </p:cxnSp>
      <p:sp>
        <p:nvSpPr>
          <p:cNvPr id="161" name="Google Shape;161;p21"/>
          <p:cNvSpPr/>
          <p:nvPr/>
        </p:nvSpPr>
        <p:spPr>
          <a:xfrm>
            <a:off x="715991" y="18183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GPT-1</a:t>
            </a:r>
            <a:endParaRPr>
              <a:solidFill>
                <a:schemeClr val="lt1"/>
              </a:solidFill>
            </a:endParaRPr>
          </a:p>
        </p:txBody>
      </p:sp>
      <p:sp>
        <p:nvSpPr>
          <p:cNvPr id="159" name="Google Shape;159;p21"/>
          <p:cNvSpPr/>
          <p:nvPr/>
        </p:nvSpPr>
        <p:spPr>
          <a:xfrm>
            <a:off x="1924416" y="2992525"/>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2018 - GPT-2</a:t>
            </a:r>
            <a:endParaRPr>
              <a:solidFill>
                <a:schemeClr val="lt1"/>
              </a:solidFill>
            </a:endParaRPr>
          </a:p>
        </p:txBody>
      </p:sp>
      <p:sp>
        <p:nvSpPr>
          <p:cNvPr id="162" name="Google Shape;162;p21"/>
          <p:cNvSpPr/>
          <p:nvPr/>
        </p:nvSpPr>
        <p:spPr>
          <a:xfrm>
            <a:off x="161766" y="2992525"/>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2017 - Attention is All You Need</a:t>
            </a:r>
            <a:endParaRPr>
              <a:solidFill>
                <a:schemeClr val="lt1"/>
              </a:solidFill>
            </a:endParaRPr>
          </a:p>
        </p:txBody>
      </p:sp>
      <p:cxnSp>
        <p:nvCxnSpPr>
          <p:cNvPr id="163" name="Google Shape;163;p21"/>
          <p:cNvCxnSpPr>
            <a:stCxn id="162" idx="0"/>
          </p:cNvCxnSpPr>
          <p:nvPr/>
        </p:nvCxnSpPr>
        <p:spPr>
          <a:xfrm rot="10800000">
            <a:off x="604266" y="2583325"/>
            <a:ext cx="402000" cy="409200"/>
          </a:xfrm>
          <a:prstGeom prst="straightConnector1">
            <a:avLst/>
          </a:prstGeom>
          <a:noFill/>
          <a:ln cap="flat" cmpd="sng" w="9525">
            <a:solidFill>
              <a:schemeClr val="dk2"/>
            </a:solidFill>
            <a:prstDash val="solid"/>
            <a:round/>
            <a:headEnd len="med" w="med" type="none"/>
            <a:tailEnd len="med" w="med" type="triangle"/>
          </a:ln>
        </p:spPr>
      </p:cxnSp>
      <p:sp>
        <p:nvSpPr>
          <p:cNvPr id="164" name="Google Shape;164;p21"/>
          <p:cNvSpPr/>
          <p:nvPr/>
        </p:nvSpPr>
        <p:spPr>
          <a:xfrm>
            <a:off x="2804891" y="1821350"/>
            <a:ext cx="16890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2020 - DAVE</a:t>
            </a:r>
            <a:endParaRPr>
              <a:solidFill>
                <a:schemeClr val="lt1"/>
              </a:solidFill>
            </a:endParaRPr>
          </a:p>
        </p:txBody>
      </p:sp>
      <p:cxnSp>
        <p:nvCxnSpPr>
          <p:cNvPr id="165" name="Google Shape;165;p21"/>
          <p:cNvCxnSpPr>
            <a:stCxn id="166" idx="2"/>
          </p:cNvCxnSpPr>
          <p:nvPr/>
        </p:nvCxnSpPr>
        <p:spPr>
          <a:xfrm flipH="1">
            <a:off x="3521821" y="2258150"/>
            <a:ext cx="127500" cy="293700"/>
          </a:xfrm>
          <a:prstGeom prst="straightConnector1">
            <a:avLst/>
          </a:prstGeom>
          <a:noFill/>
          <a:ln cap="flat" cmpd="sng" w="9525">
            <a:solidFill>
              <a:schemeClr val="dk2"/>
            </a:solidFill>
            <a:prstDash val="solid"/>
            <a:round/>
            <a:headEnd len="med" w="med" type="none"/>
            <a:tailEnd len="med" w="med" type="triangle"/>
          </a:ln>
        </p:spPr>
      </p:cxnSp>
      <p:grpSp>
        <p:nvGrpSpPr>
          <p:cNvPr id="167" name="Google Shape;167;p21"/>
          <p:cNvGrpSpPr/>
          <p:nvPr/>
        </p:nvGrpSpPr>
        <p:grpSpPr>
          <a:xfrm>
            <a:off x="3862666" y="2992525"/>
            <a:ext cx="1688860" cy="1351200"/>
            <a:chOff x="532850" y="2759400"/>
            <a:chExt cx="2416800" cy="1351200"/>
          </a:xfrm>
        </p:grpSpPr>
        <p:sp>
          <p:nvSpPr>
            <p:cNvPr id="168" name="Google Shape;168;p21"/>
            <p:cNvSpPr/>
            <p:nvPr/>
          </p:nvSpPr>
          <p:spPr>
            <a:xfrm>
              <a:off x="532850" y="3199200"/>
              <a:ext cx="2416800" cy="911400"/>
            </a:xfrm>
            <a:prstGeom prst="rect">
              <a:avLst/>
            </a:prstGeom>
            <a:solidFill>
              <a:schemeClr val="lt2"/>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148200" lvl="0" marL="72000" rtl="0" algn="l">
                <a:spcBef>
                  <a:spcPts val="0"/>
                </a:spcBef>
                <a:spcAft>
                  <a:spcPts val="0"/>
                </a:spcAft>
                <a:buSzPts val="1200"/>
                <a:buChar char="-"/>
              </a:pPr>
              <a:r>
                <a:rPr lang="en-GB" sz="1200">
                  <a:solidFill>
                    <a:schemeClr val="dk1"/>
                  </a:solidFill>
                </a:rPr>
                <a:t>100x larger than GPT-2</a:t>
              </a:r>
              <a:endParaRPr sz="1200">
                <a:solidFill>
                  <a:schemeClr val="dk1"/>
                </a:solidFill>
              </a:endParaRPr>
            </a:p>
            <a:p>
              <a:pPr indent="-148200" lvl="0" marL="72000" rtl="0" algn="l">
                <a:spcBef>
                  <a:spcPts val="0"/>
                </a:spcBef>
                <a:spcAft>
                  <a:spcPts val="0"/>
                </a:spcAft>
                <a:buClr>
                  <a:schemeClr val="dk1"/>
                </a:buClr>
                <a:buSzPts val="1200"/>
                <a:buChar char="-"/>
              </a:pPr>
              <a:r>
                <a:rPr lang="en-GB" sz="1200">
                  <a:solidFill>
                    <a:schemeClr val="dk1"/>
                  </a:solidFill>
                </a:rPr>
                <a:t>Codex was an offshoot finetuned for code</a:t>
              </a:r>
              <a:endParaRPr sz="1200">
                <a:solidFill>
                  <a:schemeClr val="dk1"/>
                </a:solidFill>
              </a:endParaRPr>
            </a:p>
          </p:txBody>
        </p:sp>
        <p:sp>
          <p:nvSpPr>
            <p:cNvPr id="169" name="Google Shape;169;p21"/>
            <p:cNvSpPr/>
            <p:nvPr/>
          </p:nvSpPr>
          <p:spPr>
            <a:xfrm>
              <a:off x="532850" y="2759400"/>
              <a:ext cx="2416800" cy="439800"/>
            </a:xfrm>
            <a:prstGeom prst="rect">
              <a:avLst/>
            </a:prstGeom>
            <a:solidFill>
              <a:srgbClr val="57068C"/>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2020 - GPT-3/Codex</a:t>
              </a:r>
              <a:endParaRPr>
                <a:solidFill>
                  <a:schemeClr val="lt1"/>
                </a:solidFill>
              </a:endParaRPr>
            </a:p>
          </p:txBody>
        </p:sp>
      </p:grpSp>
      <p:cxnSp>
        <p:nvCxnSpPr>
          <p:cNvPr id="170" name="Google Shape;170;p21"/>
          <p:cNvCxnSpPr>
            <a:stCxn id="169" idx="0"/>
          </p:cNvCxnSpPr>
          <p:nvPr/>
        </p:nvCxnSpPr>
        <p:spPr>
          <a:xfrm rot="10800000">
            <a:off x="4705896" y="2566825"/>
            <a:ext cx="1200" cy="425700"/>
          </a:xfrm>
          <a:prstGeom prst="straightConnector1">
            <a:avLst/>
          </a:prstGeom>
          <a:noFill/>
          <a:ln cap="flat" cmpd="sng" w="9525">
            <a:solidFill>
              <a:schemeClr val="dk2"/>
            </a:solidFill>
            <a:prstDash val="solid"/>
            <a:round/>
            <a:headEnd len="med" w="med" type="none"/>
            <a:tailEnd len="med" w="med" type="triangle"/>
          </a:ln>
        </p:spPr>
      </p:cxnSp>
      <p:cxnSp>
        <p:nvCxnSpPr>
          <p:cNvPr id="171" name="Google Shape;171;p21"/>
          <p:cNvCxnSpPr/>
          <p:nvPr/>
        </p:nvCxnSpPr>
        <p:spPr>
          <a:xfrm flipH="1" rot="10800000">
            <a:off x="102300" y="2564248"/>
            <a:ext cx="8742000" cy="2700"/>
          </a:xfrm>
          <a:prstGeom prst="straightConnector1">
            <a:avLst/>
          </a:prstGeom>
          <a:noFill/>
          <a:ln cap="flat" cmpd="sng" w="28575">
            <a:solidFill>
              <a:srgbClr val="57068C"/>
            </a:solidFill>
            <a:prstDash val="solid"/>
            <a:round/>
            <a:headEnd len="med" w="med" type="triangle"/>
            <a:tailEnd len="med" w="med" type="none"/>
          </a:ln>
        </p:spPr>
      </p:cxnSp>
      <p:sp>
        <p:nvSpPr>
          <p:cNvPr id="172" name="Google Shape;172;p21"/>
          <p:cNvSpPr txBox="1"/>
          <p:nvPr/>
        </p:nvSpPr>
        <p:spPr>
          <a:xfrm>
            <a:off x="8782450" y="2260800"/>
            <a:ext cx="4470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oA-Hammo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